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6" r:id="rId2"/>
    <p:sldId id="257" r:id="rId3"/>
    <p:sldId id="259" r:id="rId4"/>
    <p:sldId id="267" r:id="rId5"/>
    <p:sldId id="274" r:id="rId6"/>
    <p:sldId id="273" r:id="rId7"/>
    <p:sldId id="298" r:id="rId8"/>
    <p:sldId id="295" r:id="rId9"/>
    <p:sldId id="266" r:id="rId10"/>
    <p:sldId id="258" r:id="rId11"/>
    <p:sldId id="288" r:id="rId12"/>
    <p:sldId id="268" r:id="rId13"/>
    <p:sldId id="261" r:id="rId14"/>
    <p:sldId id="269" r:id="rId15"/>
    <p:sldId id="292" r:id="rId16"/>
    <p:sldId id="262" r:id="rId17"/>
    <p:sldId id="281" r:id="rId18"/>
    <p:sldId id="299" r:id="rId19"/>
    <p:sldId id="300" r:id="rId20"/>
    <p:sldId id="279" r:id="rId21"/>
    <p:sldId id="284" r:id="rId22"/>
    <p:sldId id="280" r:id="rId23"/>
    <p:sldId id="270" r:id="rId24"/>
    <p:sldId id="263" r:id="rId25"/>
    <p:sldId id="272" r:id="rId26"/>
    <p:sldId id="264" r:id="rId27"/>
    <p:sldId id="271" r:id="rId28"/>
    <p:sldId id="265" r:id="rId29"/>
    <p:sldId id="276" r:id="rId30"/>
    <p:sldId id="277" r:id="rId31"/>
    <p:sldId id="278" r:id="rId32"/>
    <p:sldId id="291" r:id="rId33"/>
    <p:sldId id="275" r:id="rId34"/>
    <p:sldId id="289" r:id="rId35"/>
    <p:sldId id="285" r:id="rId36"/>
    <p:sldId id="287" r:id="rId37"/>
    <p:sldId id="283" r:id="rId38"/>
    <p:sldId id="286" r:id="rId39"/>
    <p:sldId id="294" r:id="rId40"/>
    <p:sldId id="290"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E9DA"/>
    <a:srgbClr val="0C2240"/>
    <a:srgbClr val="D39F10"/>
    <a:srgbClr val="EFE9D9"/>
    <a:srgbClr val="E1E8F2"/>
    <a:srgbClr val="1C4F8F"/>
    <a:srgbClr val="AE9142"/>
    <a:srgbClr val="FBF9F6"/>
    <a:srgbClr val="FAF9F6"/>
    <a:srgbClr val="0C23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85"/>
    <p:restoredTop sz="93708"/>
  </p:normalViewPr>
  <p:slideViewPr>
    <p:cSldViewPr snapToGrid="0">
      <p:cViewPr varScale="1">
        <p:scale>
          <a:sx n="142" d="100"/>
          <a:sy n="142" d="100"/>
        </p:scale>
        <p:origin x="1416" y="18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D9404D-F676-1447-B320-D8E9BE084409}" type="datetimeFigureOut">
              <a:rPr lang="en-US" smtClean="0"/>
              <a:t>12/1/23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FE8834-690E-6A45-814F-91A3AE4A7A96}" type="slidenum">
              <a:rPr lang="en-US" smtClean="0"/>
              <a:t>‹#›</a:t>
            </a:fld>
            <a:endParaRPr lang="en-US"/>
          </a:p>
        </p:txBody>
      </p:sp>
    </p:spTree>
    <p:extLst>
      <p:ext uri="{BB962C8B-B14F-4D97-AF65-F5344CB8AC3E}">
        <p14:creationId xmlns:p14="http://schemas.microsoft.com/office/powerpoint/2010/main" val="18804688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FE8834-690E-6A45-814F-91A3AE4A7A96}" type="slidenum">
              <a:rPr lang="en-US" smtClean="0"/>
              <a:t>1</a:t>
            </a:fld>
            <a:endParaRPr lang="en-US"/>
          </a:p>
        </p:txBody>
      </p:sp>
    </p:spTree>
    <p:extLst>
      <p:ext uri="{BB962C8B-B14F-4D97-AF65-F5344CB8AC3E}">
        <p14:creationId xmlns:p14="http://schemas.microsoft.com/office/powerpoint/2010/main" val="33600834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10</a:t>
            </a:fld>
            <a:endParaRPr lang="en-US"/>
          </a:p>
        </p:txBody>
      </p:sp>
    </p:spTree>
    <p:extLst>
      <p:ext uri="{BB962C8B-B14F-4D97-AF65-F5344CB8AC3E}">
        <p14:creationId xmlns:p14="http://schemas.microsoft.com/office/powerpoint/2010/main" val="28837485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11</a:t>
            </a:fld>
            <a:endParaRPr lang="en-US"/>
          </a:p>
        </p:txBody>
      </p:sp>
    </p:spTree>
    <p:extLst>
      <p:ext uri="{BB962C8B-B14F-4D97-AF65-F5344CB8AC3E}">
        <p14:creationId xmlns:p14="http://schemas.microsoft.com/office/powerpoint/2010/main" val="3278786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12</a:t>
            </a:fld>
            <a:endParaRPr lang="en-US"/>
          </a:p>
        </p:txBody>
      </p:sp>
    </p:spTree>
    <p:extLst>
      <p:ext uri="{BB962C8B-B14F-4D97-AF65-F5344CB8AC3E}">
        <p14:creationId xmlns:p14="http://schemas.microsoft.com/office/powerpoint/2010/main" val="23096624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13</a:t>
            </a:fld>
            <a:endParaRPr lang="en-US"/>
          </a:p>
        </p:txBody>
      </p:sp>
    </p:spTree>
    <p:extLst>
      <p:ext uri="{BB962C8B-B14F-4D97-AF65-F5344CB8AC3E}">
        <p14:creationId xmlns:p14="http://schemas.microsoft.com/office/powerpoint/2010/main" val="12091512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14</a:t>
            </a:fld>
            <a:endParaRPr lang="en-US"/>
          </a:p>
        </p:txBody>
      </p:sp>
    </p:spTree>
    <p:extLst>
      <p:ext uri="{BB962C8B-B14F-4D97-AF65-F5344CB8AC3E}">
        <p14:creationId xmlns:p14="http://schemas.microsoft.com/office/powerpoint/2010/main" val="35782790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to note why each variable is used as a cut. Not important to mention the values beyond resolution(?) of photons below 15 GeV</a:t>
            </a:r>
          </a:p>
          <a:p>
            <a:r>
              <a:rPr lang="en-US" dirty="0"/>
              <a:t>TALK ABOUT WHAT EVERY VARIABLE MEANS!!!</a:t>
            </a:r>
          </a:p>
        </p:txBody>
      </p:sp>
      <p:sp>
        <p:nvSpPr>
          <p:cNvPr id="4" name="Slide Number Placeholder 3"/>
          <p:cNvSpPr>
            <a:spLocks noGrp="1"/>
          </p:cNvSpPr>
          <p:nvPr>
            <p:ph type="sldNum" sz="quarter" idx="5"/>
          </p:nvPr>
        </p:nvSpPr>
        <p:spPr/>
        <p:txBody>
          <a:bodyPr/>
          <a:lstStyle/>
          <a:p>
            <a:fld id="{3BFE8834-690E-6A45-814F-91A3AE4A7A96}" type="slidenum">
              <a:rPr lang="en-US" smtClean="0"/>
              <a:t>15</a:t>
            </a:fld>
            <a:endParaRPr lang="en-US"/>
          </a:p>
        </p:txBody>
      </p:sp>
    </p:spTree>
    <p:extLst>
      <p:ext uri="{BB962C8B-B14F-4D97-AF65-F5344CB8AC3E}">
        <p14:creationId xmlns:p14="http://schemas.microsoft.com/office/powerpoint/2010/main" val="28873655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to note why each variable is used as a cut. Not important to mention the values beyond resolution(?) of photons below 15 GeV</a:t>
            </a:r>
          </a:p>
          <a:p>
            <a:r>
              <a:rPr lang="en-US" dirty="0"/>
              <a:t>TALK ABOUT WHAT EVERY VARIABLE MEANS!!!</a:t>
            </a:r>
          </a:p>
        </p:txBody>
      </p:sp>
      <p:sp>
        <p:nvSpPr>
          <p:cNvPr id="4" name="Slide Number Placeholder 3"/>
          <p:cNvSpPr>
            <a:spLocks noGrp="1"/>
          </p:cNvSpPr>
          <p:nvPr>
            <p:ph type="sldNum" sz="quarter" idx="5"/>
          </p:nvPr>
        </p:nvSpPr>
        <p:spPr/>
        <p:txBody>
          <a:bodyPr/>
          <a:lstStyle/>
          <a:p>
            <a:fld id="{3BFE8834-690E-6A45-814F-91A3AE4A7A96}" type="slidenum">
              <a:rPr lang="en-US" smtClean="0"/>
              <a:t>16</a:t>
            </a:fld>
            <a:endParaRPr lang="en-US"/>
          </a:p>
        </p:txBody>
      </p:sp>
    </p:spTree>
    <p:extLst>
      <p:ext uri="{BB962C8B-B14F-4D97-AF65-F5344CB8AC3E}">
        <p14:creationId xmlns:p14="http://schemas.microsoft.com/office/powerpoint/2010/main" val="13312341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TALK ABOUT WHAT EVERY VARIABLE MEANS!!!</a:t>
            </a:r>
          </a:p>
          <a:p>
            <a:endParaRPr lang="en-US" dirty="0"/>
          </a:p>
        </p:txBody>
      </p:sp>
      <p:sp>
        <p:nvSpPr>
          <p:cNvPr id="4" name="Slide Number Placeholder 3"/>
          <p:cNvSpPr>
            <a:spLocks noGrp="1"/>
          </p:cNvSpPr>
          <p:nvPr>
            <p:ph type="sldNum" sz="quarter" idx="5"/>
          </p:nvPr>
        </p:nvSpPr>
        <p:spPr/>
        <p:txBody>
          <a:bodyPr/>
          <a:lstStyle/>
          <a:p>
            <a:fld id="{3BFE8834-690E-6A45-814F-91A3AE4A7A96}" type="slidenum">
              <a:rPr lang="en-US" smtClean="0"/>
              <a:t>17</a:t>
            </a:fld>
            <a:endParaRPr lang="en-US"/>
          </a:p>
        </p:txBody>
      </p:sp>
    </p:spTree>
    <p:extLst>
      <p:ext uri="{BB962C8B-B14F-4D97-AF65-F5344CB8AC3E}">
        <p14:creationId xmlns:p14="http://schemas.microsoft.com/office/powerpoint/2010/main" val="26257320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18</a:t>
            </a:fld>
            <a:endParaRPr lang="en-US"/>
          </a:p>
        </p:txBody>
      </p:sp>
    </p:spTree>
    <p:extLst>
      <p:ext uri="{BB962C8B-B14F-4D97-AF65-F5344CB8AC3E}">
        <p14:creationId xmlns:p14="http://schemas.microsoft.com/office/powerpoint/2010/main" val="13944638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19</a:t>
            </a:fld>
            <a:endParaRPr lang="en-US"/>
          </a:p>
        </p:txBody>
      </p:sp>
    </p:spTree>
    <p:extLst>
      <p:ext uri="{BB962C8B-B14F-4D97-AF65-F5344CB8AC3E}">
        <p14:creationId xmlns:p14="http://schemas.microsoft.com/office/powerpoint/2010/main" val="3027112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2</a:t>
            </a:fld>
            <a:endParaRPr lang="en-US"/>
          </a:p>
        </p:txBody>
      </p:sp>
    </p:spTree>
    <p:extLst>
      <p:ext uri="{BB962C8B-B14F-4D97-AF65-F5344CB8AC3E}">
        <p14:creationId xmlns:p14="http://schemas.microsoft.com/office/powerpoint/2010/main" val="26121025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20</a:t>
            </a:fld>
            <a:endParaRPr lang="en-US"/>
          </a:p>
        </p:txBody>
      </p:sp>
    </p:spTree>
    <p:extLst>
      <p:ext uri="{BB962C8B-B14F-4D97-AF65-F5344CB8AC3E}">
        <p14:creationId xmlns:p14="http://schemas.microsoft.com/office/powerpoint/2010/main" val="24333040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21</a:t>
            </a:fld>
            <a:endParaRPr lang="en-US"/>
          </a:p>
        </p:txBody>
      </p:sp>
    </p:spTree>
    <p:extLst>
      <p:ext uri="{BB962C8B-B14F-4D97-AF65-F5344CB8AC3E}">
        <p14:creationId xmlns:p14="http://schemas.microsoft.com/office/powerpoint/2010/main" val="11025117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22</a:t>
            </a:fld>
            <a:endParaRPr lang="en-US"/>
          </a:p>
        </p:txBody>
      </p:sp>
    </p:spTree>
    <p:extLst>
      <p:ext uri="{BB962C8B-B14F-4D97-AF65-F5344CB8AC3E}">
        <p14:creationId xmlns:p14="http://schemas.microsoft.com/office/powerpoint/2010/main" val="42402223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23</a:t>
            </a:fld>
            <a:endParaRPr lang="en-US"/>
          </a:p>
        </p:txBody>
      </p:sp>
    </p:spTree>
    <p:extLst>
      <p:ext uri="{BB962C8B-B14F-4D97-AF65-F5344CB8AC3E}">
        <p14:creationId xmlns:p14="http://schemas.microsoft.com/office/powerpoint/2010/main" val="5406959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24</a:t>
            </a:fld>
            <a:endParaRPr lang="en-US"/>
          </a:p>
        </p:txBody>
      </p:sp>
    </p:spTree>
    <p:extLst>
      <p:ext uri="{BB962C8B-B14F-4D97-AF65-F5344CB8AC3E}">
        <p14:creationId xmlns:p14="http://schemas.microsoft.com/office/powerpoint/2010/main" val="10803537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25</a:t>
            </a:fld>
            <a:endParaRPr lang="en-US"/>
          </a:p>
        </p:txBody>
      </p:sp>
    </p:spTree>
    <p:extLst>
      <p:ext uri="{BB962C8B-B14F-4D97-AF65-F5344CB8AC3E}">
        <p14:creationId xmlns:p14="http://schemas.microsoft.com/office/powerpoint/2010/main" val="34527692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26</a:t>
            </a:fld>
            <a:endParaRPr lang="en-US"/>
          </a:p>
        </p:txBody>
      </p:sp>
    </p:spTree>
    <p:extLst>
      <p:ext uri="{BB962C8B-B14F-4D97-AF65-F5344CB8AC3E}">
        <p14:creationId xmlns:p14="http://schemas.microsoft.com/office/powerpoint/2010/main" val="33169557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27</a:t>
            </a:fld>
            <a:endParaRPr lang="en-US"/>
          </a:p>
        </p:txBody>
      </p:sp>
    </p:spTree>
    <p:extLst>
      <p:ext uri="{BB962C8B-B14F-4D97-AF65-F5344CB8AC3E}">
        <p14:creationId xmlns:p14="http://schemas.microsoft.com/office/powerpoint/2010/main" val="29131941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28</a:t>
            </a:fld>
            <a:endParaRPr lang="en-US"/>
          </a:p>
        </p:txBody>
      </p:sp>
    </p:spTree>
    <p:extLst>
      <p:ext uri="{BB962C8B-B14F-4D97-AF65-F5344CB8AC3E}">
        <p14:creationId xmlns:p14="http://schemas.microsoft.com/office/powerpoint/2010/main" val="2361940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29</a:t>
            </a:fld>
            <a:endParaRPr lang="en-US"/>
          </a:p>
        </p:txBody>
      </p:sp>
    </p:spTree>
    <p:extLst>
      <p:ext uri="{BB962C8B-B14F-4D97-AF65-F5344CB8AC3E}">
        <p14:creationId xmlns:p14="http://schemas.microsoft.com/office/powerpoint/2010/main" val="1064437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FE8834-690E-6A45-814F-91A3AE4A7A96}" type="slidenum">
              <a:rPr lang="en-US" smtClean="0"/>
              <a:t>3</a:t>
            </a:fld>
            <a:endParaRPr lang="en-US"/>
          </a:p>
        </p:txBody>
      </p:sp>
    </p:spTree>
    <p:extLst>
      <p:ext uri="{BB962C8B-B14F-4D97-AF65-F5344CB8AC3E}">
        <p14:creationId xmlns:p14="http://schemas.microsoft.com/office/powerpoint/2010/main" val="259713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30</a:t>
            </a:fld>
            <a:endParaRPr lang="en-US"/>
          </a:p>
        </p:txBody>
      </p:sp>
    </p:spTree>
    <p:extLst>
      <p:ext uri="{BB962C8B-B14F-4D97-AF65-F5344CB8AC3E}">
        <p14:creationId xmlns:p14="http://schemas.microsoft.com/office/powerpoint/2010/main" val="5373748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31</a:t>
            </a:fld>
            <a:endParaRPr lang="en-US"/>
          </a:p>
        </p:txBody>
      </p:sp>
    </p:spTree>
    <p:extLst>
      <p:ext uri="{BB962C8B-B14F-4D97-AF65-F5344CB8AC3E}">
        <p14:creationId xmlns:p14="http://schemas.microsoft.com/office/powerpoint/2010/main" val="40793326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32</a:t>
            </a:fld>
            <a:endParaRPr lang="en-US"/>
          </a:p>
        </p:txBody>
      </p:sp>
    </p:spTree>
    <p:extLst>
      <p:ext uri="{BB962C8B-B14F-4D97-AF65-F5344CB8AC3E}">
        <p14:creationId xmlns:p14="http://schemas.microsoft.com/office/powerpoint/2010/main" val="777169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33</a:t>
            </a:fld>
            <a:endParaRPr lang="en-US"/>
          </a:p>
        </p:txBody>
      </p:sp>
    </p:spTree>
    <p:extLst>
      <p:ext uri="{BB962C8B-B14F-4D97-AF65-F5344CB8AC3E}">
        <p14:creationId xmlns:p14="http://schemas.microsoft.com/office/powerpoint/2010/main" val="42266325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34</a:t>
            </a:fld>
            <a:endParaRPr lang="en-US"/>
          </a:p>
        </p:txBody>
      </p:sp>
    </p:spTree>
    <p:extLst>
      <p:ext uri="{BB962C8B-B14F-4D97-AF65-F5344CB8AC3E}">
        <p14:creationId xmlns:p14="http://schemas.microsoft.com/office/powerpoint/2010/main" val="38476352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35</a:t>
            </a:fld>
            <a:endParaRPr lang="en-US"/>
          </a:p>
        </p:txBody>
      </p:sp>
    </p:spTree>
    <p:extLst>
      <p:ext uri="{BB962C8B-B14F-4D97-AF65-F5344CB8AC3E}">
        <p14:creationId xmlns:p14="http://schemas.microsoft.com/office/powerpoint/2010/main" val="23853066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36</a:t>
            </a:fld>
            <a:endParaRPr lang="en-US"/>
          </a:p>
        </p:txBody>
      </p:sp>
    </p:spTree>
    <p:extLst>
      <p:ext uri="{BB962C8B-B14F-4D97-AF65-F5344CB8AC3E}">
        <p14:creationId xmlns:p14="http://schemas.microsoft.com/office/powerpoint/2010/main" val="40753654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FE8834-690E-6A45-814F-91A3AE4A7A96}" type="slidenum">
              <a:rPr lang="en-US" smtClean="0"/>
              <a:t>37</a:t>
            </a:fld>
            <a:endParaRPr lang="en-US"/>
          </a:p>
        </p:txBody>
      </p:sp>
    </p:spTree>
    <p:extLst>
      <p:ext uri="{BB962C8B-B14F-4D97-AF65-F5344CB8AC3E}">
        <p14:creationId xmlns:p14="http://schemas.microsoft.com/office/powerpoint/2010/main" val="13572049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38</a:t>
            </a:fld>
            <a:endParaRPr lang="en-US"/>
          </a:p>
        </p:txBody>
      </p:sp>
    </p:spTree>
    <p:extLst>
      <p:ext uri="{BB962C8B-B14F-4D97-AF65-F5344CB8AC3E}">
        <p14:creationId xmlns:p14="http://schemas.microsoft.com/office/powerpoint/2010/main" val="25599662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39</a:t>
            </a:fld>
            <a:endParaRPr lang="en-US"/>
          </a:p>
        </p:txBody>
      </p:sp>
    </p:spTree>
    <p:extLst>
      <p:ext uri="{BB962C8B-B14F-4D97-AF65-F5344CB8AC3E}">
        <p14:creationId xmlns:p14="http://schemas.microsoft.com/office/powerpoint/2010/main" val="34280798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4</a:t>
            </a:fld>
            <a:endParaRPr lang="en-US"/>
          </a:p>
        </p:txBody>
      </p:sp>
    </p:spTree>
    <p:extLst>
      <p:ext uri="{BB962C8B-B14F-4D97-AF65-F5344CB8AC3E}">
        <p14:creationId xmlns:p14="http://schemas.microsoft.com/office/powerpoint/2010/main" val="22073472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40</a:t>
            </a:fld>
            <a:endParaRPr lang="en-US"/>
          </a:p>
        </p:txBody>
      </p:sp>
    </p:spTree>
    <p:extLst>
      <p:ext uri="{BB962C8B-B14F-4D97-AF65-F5344CB8AC3E}">
        <p14:creationId xmlns:p14="http://schemas.microsoft.com/office/powerpoint/2010/main" val="4147259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5</a:t>
            </a:fld>
            <a:endParaRPr lang="en-US"/>
          </a:p>
        </p:txBody>
      </p:sp>
    </p:spTree>
    <p:extLst>
      <p:ext uri="{BB962C8B-B14F-4D97-AF65-F5344CB8AC3E}">
        <p14:creationId xmlns:p14="http://schemas.microsoft.com/office/powerpoint/2010/main" val="3188413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CDDDE"/>
                </a:solidFill>
                <a:effectLst/>
                <a:latin typeface="??"/>
              </a:rPr>
              <a:t>Sampling vs Homogenous are two the different types of calorimeters. Sampling is like the HCAL where two materials alternate to cause showers and measure the decays. Homogeneous calorimeters are made of one material that both causes and measures the particle shower (e.g. ECAL).</a:t>
            </a:r>
            <a:endParaRPr lang="en-US" dirty="0"/>
          </a:p>
        </p:txBody>
      </p:sp>
      <p:sp>
        <p:nvSpPr>
          <p:cNvPr id="4" name="Slide Number Placeholder 3"/>
          <p:cNvSpPr>
            <a:spLocks noGrp="1"/>
          </p:cNvSpPr>
          <p:nvPr>
            <p:ph type="sldNum" sz="quarter" idx="5"/>
          </p:nvPr>
        </p:nvSpPr>
        <p:spPr/>
        <p:txBody>
          <a:bodyPr/>
          <a:lstStyle/>
          <a:p>
            <a:fld id="{3BFE8834-690E-6A45-814F-91A3AE4A7A96}" type="slidenum">
              <a:rPr lang="en-US" smtClean="0"/>
              <a:t>6</a:t>
            </a:fld>
            <a:endParaRPr lang="en-US"/>
          </a:p>
        </p:txBody>
      </p:sp>
    </p:spTree>
    <p:extLst>
      <p:ext uri="{BB962C8B-B14F-4D97-AF65-F5344CB8AC3E}">
        <p14:creationId xmlns:p14="http://schemas.microsoft.com/office/powerpoint/2010/main" val="960185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7</a:t>
            </a:fld>
            <a:endParaRPr lang="en-US"/>
          </a:p>
        </p:txBody>
      </p:sp>
    </p:spTree>
    <p:extLst>
      <p:ext uri="{BB962C8B-B14F-4D97-AF65-F5344CB8AC3E}">
        <p14:creationId xmlns:p14="http://schemas.microsoft.com/office/powerpoint/2010/main" val="37459476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8</a:t>
            </a:fld>
            <a:endParaRPr lang="en-US"/>
          </a:p>
        </p:txBody>
      </p:sp>
    </p:spTree>
    <p:extLst>
      <p:ext uri="{BB962C8B-B14F-4D97-AF65-F5344CB8AC3E}">
        <p14:creationId xmlns:p14="http://schemas.microsoft.com/office/powerpoint/2010/main" val="29212048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9</a:t>
            </a:fld>
            <a:endParaRPr lang="en-US"/>
          </a:p>
        </p:txBody>
      </p:sp>
    </p:spTree>
    <p:extLst>
      <p:ext uri="{BB962C8B-B14F-4D97-AF65-F5344CB8AC3E}">
        <p14:creationId xmlns:p14="http://schemas.microsoft.com/office/powerpoint/2010/main" val="1712242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1DF7A-2082-7F3B-AD15-A3471AC140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72D03D-5514-E24C-791B-EBE7A8C359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C747735-DF3B-8AEC-4C57-FD91EE688B80}"/>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263D46FA-4587-389D-A6A4-1A465E2D04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4CA83-B82B-BAC3-B23A-8D0D9A21164B}"/>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33132564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263A8-643A-19F7-39C4-A3339F37403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AC2B3C1-3353-DAB5-1C86-D986153E87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8CF00A-3F4E-3ADA-6F23-252DB4EA3960}"/>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97A1E42F-7DDF-BEE2-95F5-BA2BF04D7B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00EEFD-64A8-30D7-D404-F1B15D1D3A62}"/>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431270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1454EF-C654-C493-5854-10E1533974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AAB784-E566-9A18-7C87-6DC84828A6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A57696-54AA-9AF9-4939-57F511AD0450}"/>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AC44A68F-4C4D-B6A7-F907-1C8C5E9626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C5E82C-FBF2-7847-1D1E-155955343C91}"/>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4219568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5A2E4-D07C-8B9C-430A-1DA64B355852}"/>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2948FFFB-6613-77FB-142D-36D39C074F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7D8A4C-7211-60E4-8CAF-48132E97316E}"/>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9C15C877-E9B2-D78B-43BD-A5B8DC2E9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6277D-9903-1D12-93F2-E49490C42063}"/>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1754873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CB584-14ED-7FA7-1E19-3AE829E1145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CDB8A1-C2A4-1FC7-D32E-85C5B46329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D5DDBF-0BE0-FC78-3A26-799F11580D67}"/>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9287CBAE-D8DF-2AF1-F9BC-E8517DFE7C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362F34-6F2F-3E7B-199A-ED483C67D1B2}"/>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2391637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537A8-4D57-14AC-8AC8-9A4C2D3FD5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A8E9A9-B880-C6AE-5E50-C81A7EC54BB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BE8A04-2074-CC0E-4C16-F333F079B57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7D7231-F914-07BA-DDE8-6BA686463B0B}"/>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6" name="Footer Placeholder 5">
            <a:extLst>
              <a:ext uri="{FF2B5EF4-FFF2-40B4-BE49-F238E27FC236}">
                <a16:creationId xmlns:a16="http://schemas.microsoft.com/office/drawing/2014/main" id="{4EB99A50-7BF9-D3D3-F077-F2A29ED84A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363CD6-2B76-BCBA-5026-3566212F8407}"/>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25116372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DD8B7-2007-D8CA-3721-573402E1374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860B0F3-A98C-33CD-20B1-02F2A2D983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8138E0-907A-0BC7-C88C-AA9D0BE9AA1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8B1A5A2-A139-F957-7C51-2885311CE2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1989FA-1B00-3975-01AE-229F3EB0CED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9A0D57-8EA1-6633-D884-7AF6752DABB7}"/>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8" name="Footer Placeholder 7">
            <a:extLst>
              <a:ext uri="{FF2B5EF4-FFF2-40B4-BE49-F238E27FC236}">
                <a16:creationId xmlns:a16="http://schemas.microsoft.com/office/drawing/2014/main" id="{F006563F-4D1A-ACC8-ADB9-A0CCFACA4E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667A177-008A-AC52-0B8F-0F7B52DA4440}"/>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2312554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8C0A7-7AE3-BE31-D75A-97C684ECB6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562DC7B-A893-7D6A-D796-512487951AB2}"/>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4" name="Footer Placeholder 3">
            <a:extLst>
              <a:ext uri="{FF2B5EF4-FFF2-40B4-BE49-F238E27FC236}">
                <a16:creationId xmlns:a16="http://schemas.microsoft.com/office/drawing/2014/main" id="{871BB044-FB29-9921-403C-E4EC9117901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E9142D-820A-709D-A418-581983904441}"/>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22971768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2FD988-BEFD-2873-1CA7-3FC24826E558}"/>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3" name="Footer Placeholder 2">
            <a:extLst>
              <a:ext uri="{FF2B5EF4-FFF2-40B4-BE49-F238E27FC236}">
                <a16:creationId xmlns:a16="http://schemas.microsoft.com/office/drawing/2014/main" id="{942B7D25-FD1B-7553-11CD-435AD8A274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525107E-43EA-8C9A-64CB-E8A0FD245B1E}"/>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1124676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E80FD-6C8E-BB4C-F600-9E30D12C93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96856D-F74A-4970-FF07-9C7B7EAC14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23D976-2F98-754D-CC5C-9776CBBE27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F4EA3B-9522-CC1F-A285-63494B638020}"/>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6" name="Footer Placeholder 5">
            <a:extLst>
              <a:ext uri="{FF2B5EF4-FFF2-40B4-BE49-F238E27FC236}">
                <a16:creationId xmlns:a16="http://schemas.microsoft.com/office/drawing/2014/main" id="{04D36962-1AC9-DD8F-223E-FAD3EEE319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3940DE-26E1-E447-873E-5AB80143803F}"/>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1447208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B1313-74D0-A2ED-387C-365F64C404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4903D6B-C3C0-11A2-8E41-B086CFC1FB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86CA3A-8CDB-5235-E9EC-79E38D3E18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9E645F-FCCE-C39E-B52D-9602E932AD2B}"/>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6" name="Footer Placeholder 5">
            <a:extLst>
              <a:ext uri="{FF2B5EF4-FFF2-40B4-BE49-F238E27FC236}">
                <a16:creationId xmlns:a16="http://schemas.microsoft.com/office/drawing/2014/main" id="{91505C60-9145-F7D3-E832-5E057EF2EC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6F7ACA-7B6D-238C-5B0B-9AA8DB7AF35B}"/>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40305765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71A15F-792E-81AD-55CE-C9475505DC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798CD3-3960-A0BC-451C-E9C6AB8CC0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825864-D23A-7541-0416-822CB854F4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A7899CB6-BC3A-F99A-DB02-106A4A9B2C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2129E24-FF84-34B4-D0C6-BAE895F6D6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08304B-578E-B84D-8D62-C3895E12D406}" type="slidenum">
              <a:rPr lang="en-US" smtClean="0"/>
              <a:t>‹#›</a:t>
            </a:fld>
            <a:endParaRPr lang="en-US"/>
          </a:p>
        </p:txBody>
      </p:sp>
    </p:spTree>
    <p:extLst>
      <p:ext uri="{BB962C8B-B14F-4D97-AF65-F5344CB8AC3E}">
        <p14:creationId xmlns:p14="http://schemas.microsoft.com/office/powerpoint/2010/main" val="19115489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indico.fnal.gov/event/15356/contributions/31377/attachments/19671/24560/DecisionTrees.pdf"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hyperlink" Target="https://twiki.cern.ch/twiki/bin/viewauth/CMS/SWGuideCMSDataAnalysisSchoolLPC2018egamma" TargetMode="External"/><Relationship Id="rId4" Type="http://schemas.openxmlformats.org/officeDocument/2006/relationships/hyperlink" Target="https://arxiv.org/abs/1610.07922"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3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8.png"/></Relationships>
</file>

<file path=ppt/slides/_rels/slide3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3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2B4FE-9DE0-0AF1-D199-CC1BB0481902}"/>
              </a:ext>
            </a:extLst>
          </p:cNvPr>
          <p:cNvSpPr>
            <a:spLocks noGrp="1"/>
          </p:cNvSpPr>
          <p:nvPr>
            <p:ph type="ctrTitle"/>
          </p:nvPr>
        </p:nvSpPr>
        <p:spPr>
          <a:xfrm>
            <a:off x="694650" y="765809"/>
            <a:ext cx="10801350" cy="2922998"/>
          </a:xfrm>
        </p:spPr>
        <p:txBody>
          <a:bodyPr>
            <a:noAutofit/>
          </a:bodyPr>
          <a:lstStyle/>
          <a:p>
            <a:r>
              <a:rPr lang="en-US" sz="35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t>Search for an exotic Higgs boson decay to two pseudoscalar bosons with a four photon final state</a:t>
            </a:r>
            <a:br>
              <a:rPr lang="en-US" sz="35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br>
            <a:br>
              <a:rPr lang="en-US" sz="35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br>
            <a:r>
              <a:rPr lang="en-US" sz="28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t>Oral Candidacy Proposal</a:t>
            </a:r>
            <a:br>
              <a:rPr lang="en-US" sz="28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br>
            <a:br>
              <a:rPr lang="en-US" sz="10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br>
            <a:r>
              <a:rPr lang="en-US" sz="18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t>December 13, 2023</a:t>
            </a:r>
          </a:p>
        </p:txBody>
      </p:sp>
      <p:sp>
        <p:nvSpPr>
          <p:cNvPr id="3" name="Subtitle 2">
            <a:extLst>
              <a:ext uri="{FF2B5EF4-FFF2-40B4-BE49-F238E27FC236}">
                <a16:creationId xmlns:a16="http://schemas.microsoft.com/office/drawing/2014/main" id="{33C93998-0BE3-B94E-ED10-650C8864E4B6}"/>
              </a:ext>
            </a:extLst>
          </p:cNvPr>
          <p:cNvSpPr>
            <a:spLocks noGrp="1"/>
          </p:cNvSpPr>
          <p:nvPr>
            <p:ph type="subTitle" idx="1"/>
          </p:nvPr>
        </p:nvSpPr>
        <p:spPr>
          <a:xfrm>
            <a:off x="1524000" y="4186238"/>
            <a:ext cx="9144000" cy="1997389"/>
          </a:xfrm>
        </p:spPr>
        <p:txBody>
          <a:bodyPr>
            <a:normAutofit/>
          </a:bodyPr>
          <a:lstStyle/>
          <a:p>
            <a:r>
              <a:rPr lang="en-US" sz="2800" b="1"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Sergi</a:t>
            </a:r>
            <a:r>
              <a:rPr lang="en-US" sz="28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Castells</a:t>
            </a:r>
          </a:p>
          <a:p>
            <a:endPar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Advisors: Colin Jessop and Nancy Marinelli</a:t>
            </a:r>
            <a:endPar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p:cxnSp>
        <p:nvCxnSpPr>
          <p:cNvPr id="5" name="Straight Connector 4">
            <a:extLst>
              <a:ext uri="{FF2B5EF4-FFF2-40B4-BE49-F238E27FC236}">
                <a16:creationId xmlns:a16="http://schemas.microsoft.com/office/drawing/2014/main" id="{719A99A4-E19C-A084-29CA-678FF99E634D}"/>
              </a:ext>
            </a:extLst>
          </p:cNvPr>
          <p:cNvCxnSpPr/>
          <p:nvPr/>
        </p:nvCxnSpPr>
        <p:spPr>
          <a:xfrm>
            <a:off x="696000" y="3769049"/>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10" name="Picture 9" descr="A black background with a black square&#10;&#10;Description automatically generated with medium confidence">
            <a:extLst>
              <a:ext uri="{FF2B5EF4-FFF2-40B4-BE49-F238E27FC236}">
                <a16:creationId xmlns:a16="http://schemas.microsoft.com/office/drawing/2014/main" id="{77FFC1E3-D7C7-470B-372D-EDE5CE3C359B}"/>
              </a:ext>
            </a:extLst>
          </p:cNvPr>
          <p:cNvPicPr>
            <a:picLocks noChangeAspect="1"/>
          </p:cNvPicPr>
          <p:nvPr/>
        </p:nvPicPr>
        <p:blipFill>
          <a:blip r:embed="rId3"/>
          <a:stretch>
            <a:fillRect/>
          </a:stretch>
        </p:blipFill>
        <p:spPr>
          <a:xfrm>
            <a:off x="144780" y="6263869"/>
            <a:ext cx="2080260" cy="486780"/>
          </a:xfrm>
          <a:prstGeom prst="rect">
            <a:avLst/>
          </a:prstGeom>
        </p:spPr>
      </p:pic>
    </p:spTree>
    <p:extLst>
      <p:ext uri="{BB962C8B-B14F-4D97-AF65-F5344CB8AC3E}">
        <p14:creationId xmlns:p14="http://schemas.microsoft.com/office/powerpoint/2010/main" val="28705091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F9AAFD4-701A-CB63-D822-6A10F636469C}"/>
              </a:ext>
            </a:extLst>
          </p:cNvPr>
          <p:cNvPicPr>
            <a:picLocks noChangeAspect="1"/>
          </p:cNvPicPr>
          <p:nvPr/>
        </p:nvPicPr>
        <p:blipFill>
          <a:blip r:embed="rId3"/>
          <a:srcRect/>
          <a:stretch/>
        </p:blipFill>
        <p:spPr>
          <a:xfrm>
            <a:off x="7253417" y="800100"/>
            <a:ext cx="3910348" cy="2562901"/>
          </a:xfrm>
          <a:prstGeom prst="rect">
            <a:avLst/>
          </a:prstGeom>
        </p:spPr>
      </p:pic>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Introduction to Analysis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6415216" cy="2724649"/>
              </a:xfrm>
            </p:spPr>
            <p:txBody>
              <a:bodyPr>
                <a:normAutofit/>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Why do this analysis?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Current limits only at 10</a:t>
                </a:r>
                <a:r>
                  <a:rPr lang="en-US" sz="2000" baseline="30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-4</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for Br(</a:t>
                </a:r>
                <a14:m>
                  <m:oMath xmlns:m="http://schemas.openxmlformats.org/officeDocument/2006/math">
                    <m:r>
                      <m:rPr>
                        <m:sty m:val="p"/>
                      </m:rPr>
                      <a:rPr lang="en-US" sz="2000" b="0" i="0"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h</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m:t>
                    </m:r>
                  </m:oMath>
                </a14:m>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Could be possible to probe at 10</a:t>
                </a:r>
                <a:r>
                  <a:rPr lang="en-US" sz="2000" baseline="30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-5</a:t>
                </a:r>
                <a:endPar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Clean final state with low SM background</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Model agnostic search allows for greater impact of any limits or discovery</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Improved sensitivity could allow for a discovery</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6415216" cy="2724649"/>
              </a:xfrm>
              <a:blipFill>
                <a:blip r:embed="rId4"/>
                <a:stretch>
                  <a:fillRect l="-791" t="-3241" r="-791"/>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91EAE175-8F97-3E10-E656-A99264E23D06}"/>
                  </a:ext>
                </a:extLst>
              </p:cNvPr>
              <p:cNvSpPr txBox="1"/>
              <p:nvPr/>
            </p:nvSpPr>
            <p:spPr>
              <a:xfrm>
                <a:off x="838200" y="3755754"/>
                <a:ext cx="10586700" cy="2308324"/>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Currently working on a proof of concept with the </a:t>
                </a:r>
                <a14:m>
                  <m:oMath xmlns:m="http://schemas.openxmlformats.org/officeDocument/2006/math">
                    <m:r>
                      <m:rPr>
                        <m:sty m:val="p"/>
                      </m:rPr>
                      <a:rPr lang="en-US" sz="2400" b="0" i="0"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h</m:t>
                    </m:r>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m:t>
                    </m:r>
                  </m:oMath>
                </a14:m>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group’s new framework: Higgs to Diphoton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NanoAOD</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Framework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HiggsDNA</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t>
                </a:r>
              </a:p>
              <a:p>
                <a:pPr marL="285750" indent="-285750">
                  <a:buFont typeface="Arial" panose="020B0604020202020204" pitchFamily="34" charset="0"/>
                  <a:buChar char="•"/>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285750" indent="-285750">
                  <a:buFont typeface="Arial" panose="020B0604020202020204" pitchFamily="34" charset="0"/>
                  <a:buChar char="•"/>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This proof-of-concept study consists of recreating a previous Run 2 analysis for 2018 data. The goal is to apply this work to Run 3 data and increase analysis sensitivity in hopes of producing a discovery.</a:t>
                </a:r>
              </a:p>
            </p:txBody>
          </p:sp>
        </mc:Choice>
        <mc:Fallback>
          <p:sp>
            <p:nvSpPr>
              <p:cNvPr id="9" name="TextBox 8">
                <a:extLst>
                  <a:ext uri="{FF2B5EF4-FFF2-40B4-BE49-F238E27FC236}">
                    <a16:creationId xmlns:a16="http://schemas.microsoft.com/office/drawing/2014/main" id="{91EAE175-8F97-3E10-E656-A99264E23D06}"/>
                  </a:ext>
                </a:extLst>
              </p:cNvPr>
              <p:cNvSpPr txBox="1">
                <a:spLocks noRot="1" noChangeAspect="1" noMove="1" noResize="1" noEditPoints="1" noAdjustHandles="1" noChangeArrowheads="1" noChangeShapeType="1" noTextEdit="1"/>
              </p:cNvSpPr>
              <p:nvPr/>
            </p:nvSpPr>
            <p:spPr>
              <a:xfrm>
                <a:off x="838200" y="3755754"/>
                <a:ext cx="10586700" cy="2308324"/>
              </a:xfrm>
              <a:prstGeom prst="rect">
                <a:avLst/>
              </a:prstGeom>
              <a:blipFill>
                <a:blip r:embed="rId5"/>
                <a:stretch>
                  <a:fillRect l="-839" t="-2186" r="-1799" b="-5464"/>
                </a:stretch>
              </a:blipFill>
            </p:spPr>
            <p:txBody>
              <a:bodyPr/>
              <a:lstStyle/>
              <a:p>
                <a:r>
                  <a:rPr lang="en-US">
                    <a:noFill/>
                  </a:rPr>
                  <a:t> </a:t>
                </a:r>
              </a:p>
            </p:txBody>
          </p:sp>
        </mc:Fallback>
      </mc:AlternateContent>
    </p:spTree>
    <p:extLst>
      <p:ext uri="{BB962C8B-B14F-4D97-AF65-F5344CB8AC3E}">
        <p14:creationId xmlns:p14="http://schemas.microsoft.com/office/powerpoint/2010/main" val="16879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Analysis Overview</a:t>
            </a:r>
            <a:endParaRPr lang="en-US" sz="38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6217C64F-A852-FA03-2CB6-9EA5965D519F}"/>
              </a:ext>
            </a:extLst>
          </p:cNvPr>
          <p:cNvGrpSpPr/>
          <p:nvPr/>
        </p:nvGrpSpPr>
        <p:grpSpPr>
          <a:xfrm>
            <a:off x="133699" y="1092500"/>
            <a:ext cx="11924601" cy="5640405"/>
            <a:chOff x="133699" y="1062489"/>
            <a:chExt cx="11924601" cy="5640405"/>
          </a:xfrm>
        </p:grpSpPr>
        <p:grpSp>
          <p:nvGrpSpPr>
            <p:cNvPr id="79" name="Group 78">
              <a:extLst>
                <a:ext uri="{FF2B5EF4-FFF2-40B4-BE49-F238E27FC236}">
                  <a16:creationId xmlns:a16="http://schemas.microsoft.com/office/drawing/2014/main" id="{85D7D036-32BA-9704-C5AB-0C4A71671FA2}"/>
                </a:ext>
              </a:extLst>
            </p:cNvPr>
            <p:cNvGrpSpPr/>
            <p:nvPr/>
          </p:nvGrpSpPr>
          <p:grpSpPr>
            <a:xfrm>
              <a:off x="133699" y="1062489"/>
              <a:ext cx="11924601" cy="5640405"/>
              <a:chOff x="0" y="1804416"/>
              <a:chExt cx="11924601" cy="5640405"/>
            </a:xfrm>
          </p:grpSpPr>
          <p:grpSp>
            <p:nvGrpSpPr>
              <p:cNvPr id="44" name="Group 43">
                <a:extLst>
                  <a:ext uri="{FF2B5EF4-FFF2-40B4-BE49-F238E27FC236}">
                    <a16:creationId xmlns:a16="http://schemas.microsoft.com/office/drawing/2014/main" id="{65BC26DD-2CD7-FA7C-4581-677014A8785E}"/>
                  </a:ext>
                </a:extLst>
              </p:cNvPr>
              <p:cNvGrpSpPr/>
              <p:nvPr/>
            </p:nvGrpSpPr>
            <p:grpSpPr>
              <a:xfrm>
                <a:off x="3121152" y="1804416"/>
                <a:ext cx="2651589" cy="3291840"/>
                <a:chOff x="3194304" y="2438400"/>
                <a:chExt cx="2651589" cy="3291840"/>
              </a:xfrm>
            </p:grpSpPr>
            <p:sp>
              <p:nvSpPr>
                <p:cNvPr id="45" name="Rounded Rectangle 44">
                  <a:extLst>
                    <a:ext uri="{FF2B5EF4-FFF2-40B4-BE49-F238E27FC236}">
                      <a16:creationId xmlns:a16="http://schemas.microsoft.com/office/drawing/2014/main" id="{2DF19295-329F-85C2-1E36-DFD14C5C425A}"/>
                    </a:ext>
                  </a:extLst>
                </p:cNvPr>
                <p:cNvSpPr/>
                <p:nvPr/>
              </p:nvSpPr>
              <p:spPr>
                <a:xfrm>
                  <a:off x="3194304" y="2438400"/>
                  <a:ext cx="2651589" cy="3291840"/>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46" name="Rectangle 45">
                  <a:extLst>
                    <a:ext uri="{FF2B5EF4-FFF2-40B4-BE49-F238E27FC236}">
                      <a16:creationId xmlns:a16="http://schemas.microsoft.com/office/drawing/2014/main" id="{E9686B43-A776-2A72-50B3-80855F9DD53F}"/>
                    </a:ext>
                  </a:extLst>
                </p:cNvPr>
                <p:cNvSpPr/>
                <p:nvPr/>
              </p:nvSpPr>
              <p:spPr>
                <a:xfrm>
                  <a:off x="3315314" y="3197526"/>
                  <a:ext cx="2409568" cy="832088"/>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Low mass diphoton selections</a:t>
                  </a:r>
                </a:p>
              </p:txBody>
            </p:sp>
            <p:sp>
              <p:nvSpPr>
                <p:cNvPr id="47" name="Rectangle 46">
                  <a:extLst>
                    <a:ext uri="{FF2B5EF4-FFF2-40B4-BE49-F238E27FC236}">
                      <a16:creationId xmlns:a16="http://schemas.microsoft.com/office/drawing/2014/main" id="{EE95C278-9B64-A43C-CB22-4D426760FDCE}"/>
                    </a:ext>
                  </a:extLst>
                </p:cNvPr>
                <p:cNvSpPr/>
                <p:nvPr/>
              </p:nvSpPr>
              <p:spPr>
                <a:xfrm>
                  <a:off x="3315314" y="4368153"/>
                  <a:ext cx="2409568" cy="654907"/>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Photon selections</a:t>
                  </a:r>
                  <a:endPar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endParaRPr>
                </a:p>
              </p:txBody>
            </p:sp>
            <p:cxnSp>
              <p:nvCxnSpPr>
                <p:cNvPr id="48" name="Straight Arrow Connector 47">
                  <a:extLst>
                    <a:ext uri="{FF2B5EF4-FFF2-40B4-BE49-F238E27FC236}">
                      <a16:creationId xmlns:a16="http://schemas.microsoft.com/office/drawing/2014/main" id="{37434527-01A9-6237-DD40-C73B24CEFF3F}"/>
                    </a:ext>
                  </a:extLst>
                </p:cNvPr>
                <p:cNvCxnSpPr>
                  <a:cxnSpLocks/>
                  <a:stCxn id="46" idx="2"/>
                  <a:endCxn id="47" idx="0"/>
                </p:cNvCxnSpPr>
                <p:nvPr/>
              </p:nvCxnSpPr>
              <p:spPr>
                <a:xfrm>
                  <a:off x="4520098" y="4029614"/>
                  <a:ext cx="0" cy="33853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317D48E2-9756-57F5-5C61-10298BA66959}"/>
                    </a:ext>
                  </a:extLst>
                </p:cNvPr>
                <p:cNvSpPr txBox="1"/>
                <p:nvPr/>
              </p:nvSpPr>
              <p:spPr>
                <a:xfrm>
                  <a:off x="3527420" y="2542619"/>
                  <a:ext cx="1985356" cy="646331"/>
                </a:xfrm>
                <a:prstGeom prst="rect">
                  <a:avLst/>
                </a:prstGeom>
                <a:noFill/>
              </p:spPr>
              <p:txBody>
                <a:bodyPr wrap="square" rtlCol="0">
                  <a:spAutoFit/>
                </a:bodyPr>
                <a:lstStyle/>
                <a:p>
                  <a:pPr algn="ct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Apply Selections with </a:t>
                  </a:r>
                  <a:r>
                    <a:rPr lang="en-US" b="1"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HiggsDNA</a:t>
                  </a:r>
                  <a:endPar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grpSp>
          <p:grpSp>
            <p:nvGrpSpPr>
              <p:cNvPr id="50" name="Group 49">
                <a:extLst>
                  <a:ext uri="{FF2B5EF4-FFF2-40B4-BE49-F238E27FC236}">
                    <a16:creationId xmlns:a16="http://schemas.microsoft.com/office/drawing/2014/main" id="{73AF1A9E-7C8A-0428-A2C4-57F374702487}"/>
                  </a:ext>
                </a:extLst>
              </p:cNvPr>
              <p:cNvGrpSpPr/>
              <p:nvPr/>
            </p:nvGrpSpPr>
            <p:grpSpPr>
              <a:xfrm>
                <a:off x="5898589" y="1804416"/>
                <a:ext cx="2951991" cy="3291840"/>
                <a:chOff x="6204201" y="2438400"/>
                <a:chExt cx="2951991" cy="3291840"/>
              </a:xfrm>
            </p:grpSpPr>
            <p:sp>
              <p:nvSpPr>
                <p:cNvPr id="51" name="Rounded Rectangle 50">
                  <a:extLst>
                    <a:ext uri="{FF2B5EF4-FFF2-40B4-BE49-F238E27FC236}">
                      <a16:creationId xmlns:a16="http://schemas.microsoft.com/office/drawing/2014/main" id="{1B2CC59D-AE1D-B7B5-B350-AE0E7A6D89DE}"/>
                    </a:ext>
                  </a:extLst>
                </p:cNvPr>
                <p:cNvSpPr/>
                <p:nvPr/>
              </p:nvSpPr>
              <p:spPr>
                <a:xfrm>
                  <a:off x="6204201" y="2438400"/>
                  <a:ext cx="2951991" cy="3291840"/>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52" name="Rectangle 51">
                  <a:extLst>
                    <a:ext uri="{FF2B5EF4-FFF2-40B4-BE49-F238E27FC236}">
                      <a16:creationId xmlns:a16="http://schemas.microsoft.com/office/drawing/2014/main" id="{191581A1-652F-E119-8331-63C9E4E0CB1C}"/>
                    </a:ext>
                  </a:extLst>
                </p:cNvPr>
                <p:cNvSpPr/>
                <p:nvPr/>
              </p:nvSpPr>
              <p:spPr>
                <a:xfrm>
                  <a:off x="6486563" y="4305671"/>
                  <a:ext cx="2387264" cy="856172"/>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Training event selection BDT</a:t>
                  </a:r>
                </a:p>
              </p:txBody>
            </p:sp>
            <p:sp>
              <p:nvSpPr>
                <p:cNvPr id="53" name="Rectangle 52">
                  <a:extLst>
                    <a:ext uri="{FF2B5EF4-FFF2-40B4-BE49-F238E27FC236}">
                      <a16:creationId xmlns:a16="http://schemas.microsoft.com/office/drawing/2014/main" id="{D2E23E2D-C48C-2D21-8DC7-86A75EE0316B}"/>
                    </a:ext>
                  </a:extLst>
                </p:cNvPr>
                <p:cNvSpPr/>
                <p:nvPr/>
              </p:nvSpPr>
              <p:spPr>
                <a:xfrm>
                  <a:off x="6291241" y="3198079"/>
                  <a:ext cx="2777909" cy="856172"/>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N-dim reweighting of samples for BDT training</a:t>
                  </a:r>
                </a:p>
              </p:txBody>
            </p:sp>
            <p:sp>
              <p:nvSpPr>
                <p:cNvPr id="54" name="TextBox 53">
                  <a:extLst>
                    <a:ext uri="{FF2B5EF4-FFF2-40B4-BE49-F238E27FC236}">
                      <a16:creationId xmlns:a16="http://schemas.microsoft.com/office/drawing/2014/main" id="{A2B08962-55AE-A0B3-09C3-577DA4578EDC}"/>
                    </a:ext>
                  </a:extLst>
                </p:cNvPr>
                <p:cNvSpPr txBox="1"/>
                <p:nvPr/>
              </p:nvSpPr>
              <p:spPr>
                <a:xfrm>
                  <a:off x="6787100" y="2629682"/>
                  <a:ext cx="1786190" cy="369332"/>
                </a:xfrm>
                <a:prstGeom prst="rect">
                  <a:avLst/>
                </a:prstGeom>
                <a:noFill/>
              </p:spPr>
              <p:txBody>
                <a:bodyPr wrap="square" rtlCol="0">
                  <a:spAutoFit/>
                </a:bodyPr>
                <a:lstStyle/>
                <a:p>
                  <a:pPr algn="ct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BDT Training</a:t>
                  </a:r>
                </a:p>
              </p:txBody>
            </p:sp>
            <p:cxnSp>
              <p:nvCxnSpPr>
                <p:cNvPr id="55" name="Straight Arrow Connector 54">
                  <a:extLst>
                    <a:ext uri="{FF2B5EF4-FFF2-40B4-BE49-F238E27FC236}">
                      <a16:creationId xmlns:a16="http://schemas.microsoft.com/office/drawing/2014/main" id="{8AB7797C-9B84-BF31-9412-1777FCCBAEC2}"/>
                    </a:ext>
                  </a:extLst>
                </p:cNvPr>
                <p:cNvCxnSpPr>
                  <a:cxnSpLocks/>
                  <a:stCxn id="53" idx="2"/>
                  <a:endCxn id="52" idx="0"/>
                </p:cNvCxnSpPr>
                <p:nvPr/>
              </p:nvCxnSpPr>
              <p:spPr>
                <a:xfrm flipH="1">
                  <a:off x="7680195" y="4054251"/>
                  <a:ext cx="1" cy="25142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56" name="Elbow Connector 55">
                <a:extLst>
                  <a:ext uri="{FF2B5EF4-FFF2-40B4-BE49-F238E27FC236}">
                    <a16:creationId xmlns:a16="http://schemas.microsoft.com/office/drawing/2014/main" id="{A78808C9-B7C5-BA69-EC2E-9B551F448DD3}"/>
                  </a:ext>
                </a:extLst>
              </p:cNvPr>
              <p:cNvCxnSpPr>
                <a:cxnSpLocks/>
                <a:stCxn id="76" idx="3"/>
                <a:endCxn id="46" idx="1"/>
              </p:cNvCxnSpPr>
              <p:nvPr/>
            </p:nvCxnSpPr>
            <p:spPr>
              <a:xfrm flipV="1">
                <a:off x="2956621" y="2979586"/>
                <a:ext cx="285541" cy="638089"/>
              </a:xfrm>
              <a:prstGeom prst="bentConnector3">
                <a:avLst>
                  <a:gd name="adj1" fmla="val 4146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Elbow Connector 56">
                <a:extLst>
                  <a:ext uri="{FF2B5EF4-FFF2-40B4-BE49-F238E27FC236}">
                    <a16:creationId xmlns:a16="http://schemas.microsoft.com/office/drawing/2014/main" id="{95525080-A901-8058-B3D6-9053FEE40739}"/>
                  </a:ext>
                </a:extLst>
              </p:cNvPr>
              <p:cNvCxnSpPr>
                <a:cxnSpLocks/>
                <a:stCxn id="47" idx="3"/>
                <a:endCxn id="53" idx="1"/>
              </p:cNvCxnSpPr>
              <p:nvPr/>
            </p:nvCxnSpPr>
            <p:spPr>
              <a:xfrm flipV="1">
                <a:off x="5651730" y="2992181"/>
                <a:ext cx="333899" cy="1069442"/>
              </a:xfrm>
              <a:prstGeom prst="bentConnector3">
                <a:avLst>
                  <a:gd name="adj1" fmla="val 53652"/>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1CD6B152-E1EF-1098-C888-C29054445682}"/>
                  </a:ext>
                </a:extLst>
              </p:cNvPr>
              <p:cNvGrpSpPr/>
              <p:nvPr/>
            </p:nvGrpSpPr>
            <p:grpSpPr>
              <a:xfrm>
                <a:off x="8972610" y="1804416"/>
                <a:ext cx="2951991" cy="3291840"/>
                <a:chOff x="6204201" y="2438400"/>
                <a:chExt cx="2951991" cy="3291840"/>
              </a:xfrm>
            </p:grpSpPr>
            <p:sp>
              <p:nvSpPr>
                <p:cNvPr id="59" name="Rounded Rectangle 58">
                  <a:extLst>
                    <a:ext uri="{FF2B5EF4-FFF2-40B4-BE49-F238E27FC236}">
                      <a16:creationId xmlns:a16="http://schemas.microsoft.com/office/drawing/2014/main" id="{175A74C7-E80A-ED0E-4116-840E796A35F8}"/>
                    </a:ext>
                  </a:extLst>
                </p:cNvPr>
                <p:cNvSpPr/>
                <p:nvPr/>
              </p:nvSpPr>
              <p:spPr>
                <a:xfrm>
                  <a:off x="6204201" y="2438400"/>
                  <a:ext cx="2951991" cy="3291840"/>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60" name="Rectangle 59">
                  <a:extLst>
                    <a:ext uri="{FF2B5EF4-FFF2-40B4-BE49-F238E27FC236}">
                      <a16:creationId xmlns:a16="http://schemas.microsoft.com/office/drawing/2014/main" id="{96C83C13-5BEA-B87A-5B1E-E57295990D9D}"/>
                    </a:ext>
                  </a:extLst>
                </p:cNvPr>
                <p:cNvSpPr/>
                <p:nvPr/>
              </p:nvSpPr>
              <p:spPr>
                <a:xfrm>
                  <a:off x="6538676" y="4003431"/>
                  <a:ext cx="2283037" cy="660908"/>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1-dim reweighting of BDT scores</a:t>
                  </a:r>
                </a:p>
              </p:txBody>
            </p:sp>
            <p:sp>
              <p:nvSpPr>
                <p:cNvPr id="61" name="Rectangle 60">
                  <a:extLst>
                    <a:ext uri="{FF2B5EF4-FFF2-40B4-BE49-F238E27FC236}">
                      <a16:creationId xmlns:a16="http://schemas.microsoft.com/office/drawing/2014/main" id="{86F39BE7-E33F-9F8E-9AA5-BBB2E0912032}"/>
                    </a:ext>
                  </a:extLst>
                </p:cNvPr>
                <p:cNvSpPr/>
                <p:nvPr/>
              </p:nvSpPr>
              <p:spPr>
                <a:xfrm>
                  <a:off x="6538676" y="3188077"/>
                  <a:ext cx="2283037" cy="660908"/>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Process samples with BDT model</a:t>
                  </a:r>
                </a:p>
              </p:txBody>
            </p:sp>
            <p:sp>
              <p:nvSpPr>
                <p:cNvPr id="62" name="TextBox 61">
                  <a:extLst>
                    <a:ext uri="{FF2B5EF4-FFF2-40B4-BE49-F238E27FC236}">
                      <a16:creationId xmlns:a16="http://schemas.microsoft.com/office/drawing/2014/main" id="{C7481BF3-2338-6281-F545-E1F906657AC6}"/>
                    </a:ext>
                  </a:extLst>
                </p:cNvPr>
                <p:cNvSpPr txBox="1"/>
                <p:nvPr/>
              </p:nvSpPr>
              <p:spPr>
                <a:xfrm>
                  <a:off x="6495649" y="2541746"/>
                  <a:ext cx="2369090" cy="646331"/>
                </a:xfrm>
                <a:prstGeom prst="rect">
                  <a:avLst/>
                </a:prstGeom>
                <a:noFill/>
              </p:spPr>
              <p:txBody>
                <a:bodyPr wrap="square" rtlCol="0">
                  <a:spAutoFit/>
                </a:bodyPr>
                <a:lstStyle/>
                <a:p>
                  <a:pPr algn="ct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BDT Score Categories</a:t>
                  </a:r>
                </a:p>
              </p:txBody>
            </p:sp>
            <p:cxnSp>
              <p:nvCxnSpPr>
                <p:cNvPr id="63" name="Straight Arrow Connector 62">
                  <a:extLst>
                    <a:ext uri="{FF2B5EF4-FFF2-40B4-BE49-F238E27FC236}">
                      <a16:creationId xmlns:a16="http://schemas.microsoft.com/office/drawing/2014/main" id="{5A5F50C9-ADD0-B71B-14A0-5294E95B594C}"/>
                    </a:ext>
                  </a:extLst>
                </p:cNvPr>
                <p:cNvCxnSpPr>
                  <a:cxnSpLocks/>
                  <a:stCxn id="61" idx="2"/>
                  <a:endCxn id="60" idx="0"/>
                </p:cNvCxnSpPr>
                <p:nvPr/>
              </p:nvCxnSpPr>
              <p:spPr>
                <a:xfrm>
                  <a:off x="7680195" y="3848985"/>
                  <a:ext cx="0" cy="15444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64" name="Elbow Connector 63">
                <a:extLst>
                  <a:ext uri="{FF2B5EF4-FFF2-40B4-BE49-F238E27FC236}">
                    <a16:creationId xmlns:a16="http://schemas.microsoft.com/office/drawing/2014/main" id="{B5358832-F45B-AA89-7256-64F1D661A6E5}"/>
                  </a:ext>
                </a:extLst>
              </p:cNvPr>
              <p:cNvCxnSpPr>
                <a:cxnSpLocks/>
                <a:stCxn id="52" idx="3"/>
                <a:endCxn id="61" idx="1"/>
              </p:cNvCxnSpPr>
              <p:nvPr/>
            </p:nvCxnSpPr>
            <p:spPr>
              <a:xfrm flipV="1">
                <a:off x="8568215" y="2884547"/>
                <a:ext cx="738870" cy="1215226"/>
              </a:xfrm>
              <a:prstGeom prst="bentConnector3">
                <a:avLst>
                  <a:gd name="adj1" fmla="val 45050"/>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975D3F94-C68D-6D86-01E9-44945236BA1D}"/>
                  </a:ext>
                </a:extLst>
              </p:cNvPr>
              <p:cNvSpPr/>
              <p:nvPr/>
            </p:nvSpPr>
            <p:spPr>
              <a:xfrm>
                <a:off x="9429995" y="4184801"/>
                <a:ext cx="2037216" cy="660908"/>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Optimize and cut on categories</a:t>
                </a:r>
              </a:p>
            </p:txBody>
          </p:sp>
          <p:cxnSp>
            <p:nvCxnSpPr>
              <p:cNvPr id="66" name="Straight Arrow Connector 65">
                <a:extLst>
                  <a:ext uri="{FF2B5EF4-FFF2-40B4-BE49-F238E27FC236}">
                    <a16:creationId xmlns:a16="http://schemas.microsoft.com/office/drawing/2014/main" id="{8F3E20E3-4F72-CA6C-8959-645BB7BD01CA}"/>
                  </a:ext>
                </a:extLst>
              </p:cNvPr>
              <p:cNvCxnSpPr>
                <a:cxnSpLocks/>
                <a:stCxn id="60" idx="2"/>
                <a:endCxn id="65" idx="0"/>
              </p:cNvCxnSpPr>
              <p:nvPr/>
            </p:nvCxnSpPr>
            <p:spPr>
              <a:xfrm flipH="1">
                <a:off x="10448603" y="4030355"/>
                <a:ext cx="1" cy="15444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7" name="Group 66">
                <a:extLst>
                  <a:ext uri="{FF2B5EF4-FFF2-40B4-BE49-F238E27FC236}">
                    <a16:creationId xmlns:a16="http://schemas.microsoft.com/office/drawing/2014/main" id="{554CC478-7A1A-E552-D745-427AC37160DE}"/>
                  </a:ext>
                </a:extLst>
              </p:cNvPr>
              <p:cNvGrpSpPr/>
              <p:nvPr/>
            </p:nvGrpSpPr>
            <p:grpSpPr>
              <a:xfrm>
                <a:off x="7040029" y="5250703"/>
                <a:ext cx="3111809" cy="2194118"/>
                <a:chOff x="5983428" y="5214772"/>
                <a:chExt cx="3111809" cy="2194118"/>
              </a:xfrm>
            </p:grpSpPr>
            <p:sp>
              <p:nvSpPr>
                <p:cNvPr id="68" name="Rounded Rectangle 67">
                  <a:extLst>
                    <a:ext uri="{FF2B5EF4-FFF2-40B4-BE49-F238E27FC236}">
                      <a16:creationId xmlns:a16="http://schemas.microsoft.com/office/drawing/2014/main" id="{1E60BCD8-A6ED-1D79-14DE-EFC93BD73126}"/>
                    </a:ext>
                  </a:extLst>
                </p:cNvPr>
                <p:cNvSpPr/>
                <p:nvPr/>
              </p:nvSpPr>
              <p:spPr>
                <a:xfrm>
                  <a:off x="5983428" y="5214772"/>
                  <a:ext cx="3111809" cy="2194118"/>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x</a:t>
                  </a:r>
                </a:p>
              </p:txBody>
            </p:sp>
            <p:sp>
              <p:nvSpPr>
                <p:cNvPr id="69" name="Rectangle 68">
                  <a:extLst>
                    <a:ext uri="{FF2B5EF4-FFF2-40B4-BE49-F238E27FC236}">
                      <a16:creationId xmlns:a16="http://schemas.microsoft.com/office/drawing/2014/main" id="{B90689FD-F7AC-F8F8-9ABC-4CCC1DD26EAA}"/>
                    </a:ext>
                  </a:extLst>
                </p:cNvPr>
                <p:cNvSpPr/>
                <p:nvPr/>
              </p:nvSpPr>
              <p:spPr>
                <a:xfrm>
                  <a:off x="6397813" y="5717008"/>
                  <a:ext cx="2283037" cy="691288"/>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Generate nominal mass point models</a:t>
                  </a:r>
                </a:p>
              </p:txBody>
            </p:sp>
            <p:sp>
              <p:nvSpPr>
                <p:cNvPr id="70" name="TextBox 69">
                  <a:extLst>
                    <a:ext uri="{FF2B5EF4-FFF2-40B4-BE49-F238E27FC236}">
                      <a16:creationId xmlns:a16="http://schemas.microsoft.com/office/drawing/2014/main" id="{E4E5F002-50EC-FE9F-42C8-C8B67176C89D}"/>
                    </a:ext>
                  </a:extLst>
                </p:cNvPr>
                <p:cNvSpPr txBox="1"/>
                <p:nvPr/>
              </p:nvSpPr>
              <p:spPr>
                <a:xfrm>
                  <a:off x="6455944" y="5286947"/>
                  <a:ext cx="2166775" cy="369332"/>
                </a:xfrm>
                <a:prstGeom prst="rect">
                  <a:avLst/>
                </a:prstGeom>
                <a:noFill/>
              </p:spPr>
              <p:txBody>
                <a:bodyPr wrap="square" rtlCol="0">
                  <a:spAutoFit/>
                </a:bodyPr>
                <a:lstStyle/>
                <a:p>
                  <a:pPr algn="ct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Signal Modelling</a:t>
                  </a:r>
                </a:p>
              </p:txBody>
            </p:sp>
          </p:grpSp>
          <p:cxnSp>
            <p:nvCxnSpPr>
              <p:cNvPr id="71" name="Elbow Connector 70">
                <a:extLst>
                  <a:ext uri="{FF2B5EF4-FFF2-40B4-BE49-F238E27FC236}">
                    <a16:creationId xmlns:a16="http://schemas.microsoft.com/office/drawing/2014/main" id="{814F1235-7103-F44B-D4CC-215F1795714A}"/>
                  </a:ext>
                </a:extLst>
              </p:cNvPr>
              <p:cNvCxnSpPr>
                <a:cxnSpLocks/>
                <a:stCxn id="65" idx="2"/>
                <a:endCxn id="69" idx="3"/>
              </p:cNvCxnSpPr>
              <p:nvPr/>
            </p:nvCxnSpPr>
            <p:spPr>
              <a:xfrm rot="5400000">
                <a:off x="9466590" y="5116570"/>
                <a:ext cx="1252874" cy="711152"/>
              </a:xfrm>
              <a:prstGeom prst="bentConnector2">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Rounded Rectangle 71">
                <a:extLst>
                  <a:ext uri="{FF2B5EF4-FFF2-40B4-BE49-F238E27FC236}">
                    <a16:creationId xmlns:a16="http://schemas.microsoft.com/office/drawing/2014/main" id="{3F7294BE-F43E-7556-5ABD-CD7456F649A5}"/>
                  </a:ext>
                </a:extLst>
              </p:cNvPr>
              <p:cNvSpPr/>
              <p:nvPr/>
            </p:nvSpPr>
            <p:spPr>
              <a:xfrm>
                <a:off x="72869" y="5819372"/>
                <a:ext cx="2004121" cy="624855"/>
              </a:xfrm>
              <a:prstGeom prst="round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Next Steps…</a:t>
                </a:r>
              </a:p>
            </p:txBody>
          </p:sp>
          <p:grpSp>
            <p:nvGrpSpPr>
              <p:cNvPr id="74" name="Group 73">
                <a:extLst>
                  <a:ext uri="{FF2B5EF4-FFF2-40B4-BE49-F238E27FC236}">
                    <a16:creationId xmlns:a16="http://schemas.microsoft.com/office/drawing/2014/main" id="{DD46C3A3-DF2A-11BB-F606-C26C2B4474A4}"/>
                  </a:ext>
                </a:extLst>
              </p:cNvPr>
              <p:cNvGrpSpPr/>
              <p:nvPr/>
            </p:nvGrpSpPr>
            <p:grpSpPr>
              <a:xfrm>
                <a:off x="0" y="1804416"/>
                <a:ext cx="3034110" cy="3291840"/>
                <a:chOff x="0" y="1971096"/>
                <a:chExt cx="3034110" cy="3291840"/>
              </a:xfrm>
            </p:grpSpPr>
            <p:sp>
              <p:nvSpPr>
                <p:cNvPr id="75" name="Rounded Rectangle 74">
                  <a:extLst>
                    <a:ext uri="{FF2B5EF4-FFF2-40B4-BE49-F238E27FC236}">
                      <a16:creationId xmlns:a16="http://schemas.microsoft.com/office/drawing/2014/main" id="{F5CF034A-B6AD-9979-D1BA-BB475EAE2C16}"/>
                    </a:ext>
                  </a:extLst>
                </p:cNvPr>
                <p:cNvSpPr/>
                <p:nvPr/>
              </p:nvSpPr>
              <p:spPr>
                <a:xfrm>
                  <a:off x="0" y="1971096"/>
                  <a:ext cx="3034110" cy="3291840"/>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76" name="Rectangle 75">
                  <a:extLst>
                    <a:ext uri="{FF2B5EF4-FFF2-40B4-BE49-F238E27FC236}">
                      <a16:creationId xmlns:a16="http://schemas.microsoft.com/office/drawing/2014/main" id="{60779FC0-AF43-F2AB-FCDF-3D93744868B0}"/>
                    </a:ext>
                  </a:extLst>
                </p:cNvPr>
                <p:cNvSpPr/>
                <p:nvPr/>
              </p:nvSpPr>
              <p:spPr>
                <a:xfrm>
                  <a:off x="63011" y="2816543"/>
                  <a:ext cx="2893610" cy="1935624"/>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Signal MC</a:t>
                  </a:r>
                </a:p>
                <a:p>
                  <a:pPr algn="ctr"/>
                  <a:endPar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endParaRPr>
                </a:p>
                <a:p>
                  <a:pPr algn="ctr"/>
                  <a:r>
                    <a:rPr lang="en-US" u="sng"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Event Mixed</a:t>
                  </a:r>
                  <a:endPar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endParaRPr>
                </a:p>
                <a:p>
                  <a:pPr algn="ctr"/>
                  <a:r>
                    <a:rPr lang="en-US" u="sng"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Background</a:t>
                  </a:r>
                </a:p>
                <a:p>
                  <a:endPar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endParaRPr>
                </a:p>
                <a:p>
                  <a:pPr algn="ctr"/>
                  <a:r>
                    <a:rPr lang="en-US" u="sng"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Data</a:t>
                  </a:r>
                  <a:endPar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77" name="TextBox 76">
                  <a:extLst>
                    <a:ext uri="{FF2B5EF4-FFF2-40B4-BE49-F238E27FC236}">
                      <a16:creationId xmlns:a16="http://schemas.microsoft.com/office/drawing/2014/main" id="{F9E1B261-DB9E-6BB8-5E52-6393865294F7}"/>
                    </a:ext>
                  </a:extLst>
                </p:cNvPr>
                <p:cNvSpPr txBox="1"/>
                <p:nvPr/>
              </p:nvSpPr>
              <p:spPr>
                <a:xfrm>
                  <a:off x="397021" y="2162378"/>
                  <a:ext cx="2240067" cy="369332"/>
                </a:xfrm>
                <a:prstGeom prst="rect">
                  <a:avLst/>
                </a:prstGeom>
                <a:noFill/>
              </p:spPr>
              <p:txBody>
                <a:bodyPr wrap="square" rtlCol="0">
                  <a:spAutoFit/>
                </a:bodyPr>
                <a:lstStyle/>
                <a:p>
                  <a:pPr algn="ctr"/>
                  <a:r>
                    <a:rPr lang="en-US" b="1"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nanoAOD</a:t>
                  </a: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Samples</a:t>
                  </a:r>
                </a:p>
              </p:txBody>
            </p:sp>
          </p:grpSp>
        </p:grpSp>
        <p:sp>
          <p:nvSpPr>
            <p:cNvPr id="15" name="Rectangle 14">
              <a:extLst>
                <a:ext uri="{FF2B5EF4-FFF2-40B4-BE49-F238E27FC236}">
                  <a16:creationId xmlns:a16="http://schemas.microsoft.com/office/drawing/2014/main" id="{3596B2CF-F04A-AD29-057B-F534E9DBCEE7}"/>
                </a:ext>
              </a:extLst>
            </p:cNvPr>
            <p:cNvSpPr/>
            <p:nvPr/>
          </p:nvSpPr>
          <p:spPr>
            <a:xfrm>
              <a:off x="7487387" y="5823759"/>
              <a:ext cx="2484486" cy="691288"/>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Generate intermediate mass point models</a:t>
              </a:r>
            </a:p>
          </p:txBody>
        </p:sp>
      </p:grpSp>
      <p:sp>
        <p:nvSpPr>
          <p:cNvPr id="20" name="Rounded Rectangle 19">
            <a:extLst>
              <a:ext uri="{FF2B5EF4-FFF2-40B4-BE49-F238E27FC236}">
                <a16:creationId xmlns:a16="http://schemas.microsoft.com/office/drawing/2014/main" id="{F926AD1A-C893-C1BF-BCB6-3CFFF07965EB}"/>
              </a:ext>
            </a:extLst>
          </p:cNvPr>
          <p:cNvSpPr/>
          <p:nvPr/>
        </p:nvSpPr>
        <p:spPr>
          <a:xfrm>
            <a:off x="4708529" y="4537472"/>
            <a:ext cx="2166775" cy="2194118"/>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21" name="TextBox 20">
            <a:extLst>
              <a:ext uri="{FF2B5EF4-FFF2-40B4-BE49-F238E27FC236}">
                <a16:creationId xmlns:a16="http://schemas.microsoft.com/office/drawing/2014/main" id="{1E9B769E-1486-D6DF-8C84-2E1C96D4952A}"/>
              </a:ext>
            </a:extLst>
          </p:cNvPr>
          <p:cNvSpPr txBox="1"/>
          <p:nvPr/>
        </p:nvSpPr>
        <p:spPr>
          <a:xfrm>
            <a:off x="4968609" y="4628402"/>
            <a:ext cx="1646613" cy="646331"/>
          </a:xfrm>
          <a:prstGeom prst="rect">
            <a:avLst/>
          </a:prstGeom>
          <a:noFill/>
        </p:spPr>
        <p:txBody>
          <a:bodyPr wrap="square" rtlCol="0">
            <a:spAutoFit/>
          </a:bodyPr>
          <a:lstStyle/>
          <a:p>
            <a:pPr algn="ct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Background Modelling</a:t>
            </a:r>
          </a:p>
        </p:txBody>
      </p:sp>
      <p:cxnSp>
        <p:nvCxnSpPr>
          <p:cNvPr id="22" name="Elbow Connector 21">
            <a:extLst>
              <a:ext uri="{FF2B5EF4-FFF2-40B4-BE49-F238E27FC236}">
                <a16:creationId xmlns:a16="http://schemas.microsoft.com/office/drawing/2014/main" id="{B0263E3D-AA67-5985-EED9-4ACBCBBB9BE1}"/>
              </a:ext>
            </a:extLst>
          </p:cNvPr>
          <p:cNvCxnSpPr>
            <a:cxnSpLocks/>
            <a:stCxn id="68" idx="1"/>
            <a:endCxn id="20" idx="3"/>
          </p:cNvCxnSpPr>
          <p:nvPr/>
        </p:nvCxnSpPr>
        <p:spPr>
          <a:xfrm rot="10800000">
            <a:off x="6875304" y="5634532"/>
            <a:ext cx="298424" cy="1315"/>
          </a:xfrm>
          <a:prstGeom prst="bentConnector3">
            <a:avLst>
              <a:gd name="adj1" fmla="val 50000"/>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B2365B06-87BA-EC1D-F081-C18CE17023F0}"/>
              </a:ext>
            </a:extLst>
          </p:cNvPr>
          <p:cNvSpPr/>
          <p:nvPr/>
        </p:nvSpPr>
        <p:spPr>
          <a:xfrm>
            <a:off x="4873556" y="5304107"/>
            <a:ext cx="1826498" cy="1158391"/>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Generate models for all mass points</a:t>
            </a:r>
          </a:p>
        </p:txBody>
      </p:sp>
      <p:sp>
        <p:nvSpPr>
          <p:cNvPr id="80" name="Rounded Rectangle 79">
            <a:extLst>
              <a:ext uri="{FF2B5EF4-FFF2-40B4-BE49-F238E27FC236}">
                <a16:creationId xmlns:a16="http://schemas.microsoft.com/office/drawing/2014/main" id="{21946778-87C3-FAF3-83FA-7C333A01030F}"/>
              </a:ext>
            </a:extLst>
          </p:cNvPr>
          <p:cNvSpPr/>
          <p:nvPr/>
        </p:nvSpPr>
        <p:spPr>
          <a:xfrm>
            <a:off x="2560358" y="4976816"/>
            <a:ext cx="1864504" cy="1315428"/>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81" name="TextBox 80">
            <a:extLst>
              <a:ext uri="{FF2B5EF4-FFF2-40B4-BE49-F238E27FC236}">
                <a16:creationId xmlns:a16="http://schemas.microsoft.com/office/drawing/2014/main" id="{C01E328C-C0A2-DA75-4355-745E5B8372D6}"/>
              </a:ext>
            </a:extLst>
          </p:cNvPr>
          <p:cNvSpPr txBox="1"/>
          <p:nvPr/>
        </p:nvSpPr>
        <p:spPr>
          <a:xfrm>
            <a:off x="2686858" y="5169387"/>
            <a:ext cx="1604425" cy="923330"/>
          </a:xfrm>
          <a:prstGeom prst="rect">
            <a:avLst/>
          </a:prstGeom>
          <a:noFill/>
        </p:spPr>
        <p:txBody>
          <a:bodyPr wrap="square" rtlCol="0">
            <a:spAutoFit/>
          </a:bodyPr>
          <a:lstStyle/>
          <a:p>
            <a:pPr algn="ct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Limit Setting</a:t>
            </a:r>
          </a:p>
          <a:p>
            <a:pPr algn="ctr"/>
            <a:endPar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p>
            <a:pPr algn="ct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Discovery?</a:t>
            </a:r>
          </a:p>
        </p:txBody>
      </p:sp>
      <p:cxnSp>
        <p:nvCxnSpPr>
          <p:cNvPr id="83" name="Elbow Connector 82">
            <a:extLst>
              <a:ext uri="{FF2B5EF4-FFF2-40B4-BE49-F238E27FC236}">
                <a16:creationId xmlns:a16="http://schemas.microsoft.com/office/drawing/2014/main" id="{F1A28526-99B1-F736-1A83-D2B3DEC63A17}"/>
              </a:ext>
            </a:extLst>
          </p:cNvPr>
          <p:cNvCxnSpPr>
            <a:cxnSpLocks/>
            <a:stCxn id="20" idx="1"/>
            <a:endCxn id="80" idx="3"/>
          </p:cNvCxnSpPr>
          <p:nvPr/>
        </p:nvCxnSpPr>
        <p:spPr>
          <a:xfrm rot="10800000">
            <a:off x="4424863" y="5634531"/>
            <a:ext cx="283667" cy="1"/>
          </a:xfrm>
          <a:prstGeom prst="bentConnector3">
            <a:avLst>
              <a:gd name="adj1" fmla="val 50000"/>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Elbow Connector 85">
            <a:extLst>
              <a:ext uri="{FF2B5EF4-FFF2-40B4-BE49-F238E27FC236}">
                <a16:creationId xmlns:a16="http://schemas.microsoft.com/office/drawing/2014/main" id="{7B185BF4-58BA-55A9-822D-B24F5D30E1CA}"/>
              </a:ext>
            </a:extLst>
          </p:cNvPr>
          <p:cNvCxnSpPr>
            <a:cxnSpLocks/>
            <a:stCxn id="80" idx="1"/>
            <a:endCxn id="72" idx="3"/>
          </p:cNvCxnSpPr>
          <p:nvPr/>
        </p:nvCxnSpPr>
        <p:spPr>
          <a:xfrm rot="10800000">
            <a:off x="2210690" y="5419884"/>
            <a:ext cx="349669" cy="214646"/>
          </a:xfrm>
          <a:prstGeom prst="bentConnector3">
            <a:avLst>
              <a:gd name="adj1" fmla="val 50000"/>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9253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endPar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endParaRP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spTree>
    <p:extLst>
      <p:ext uri="{BB962C8B-B14F-4D97-AF65-F5344CB8AC3E}">
        <p14:creationId xmlns:p14="http://schemas.microsoft.com/office/powerpoint/2010/main" val="26382445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Sample Generation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a:bodyPr>
              <a:lstStyle/>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Monte Carlo (MC):</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Simulated </a:t>
                </a:r>
                <a14:m>
                  <m:oMath xmlns:m="http://schemas.openxmlformats.org/officeDocument/2006/math">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h</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𝑎𝑎</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oMath>
                </a14:m>
                <a:r>
                  <a:rPr lang="en-US" sz="2000" b="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samples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Pseudoscalar mass range of 15 &lt; m</a:t>
                </a:r>
                <a:r>
                  <a:rPr lang="en-US" sz="2000"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&lt; 60 </a:t>
                </a:r>
                <a:r>
                  <a:rPr lang="en-US" sz="2000" b="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GeV in steps of 5 GeV </a:t>
                </a:r>
                <a:r>
                  <a:rPr lang="en-US" sz="2000" b="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(BACKUP: bounded low by </a:t>
                </a:r>
                <a:r>
                  <a:rPr lang="en-US" sz="2000" b="0" dirty="0" err="1">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dR</a:t>
                </a:r>
                <a:r>
                  <a:rPr lang="en-US" sz="2000" b="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 restriction (booste</a:t>
                </a: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d search)</a:t>
                </a:r>
                <a:r>
                  <a:rPr lang="en-US" sz="2000" b="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 and high by Higgs mass)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Decays from a SM Higgs boson with </a:t>
                </a:r>
                <a:r>
                  <a:rPr lang="en-US" sz="2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a:t>
                </a:r>
                <a:r>
                  <a:rPr lang="en-US" sz="20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 125 GeV</a:t>
                </a:r>
                <a:endParaRPr lang="en-US" sz="2000" b="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Only gluon fusion production mode of the Higgs boson considered </a:t>
                </a: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(why?)</a:t>
                </a:r>
              </a:p>
              <a:p>
                <a:pPr lvl="1">
                  <a:buSzPct val="80000"/>
                  <a:tabLst>
                    <a:tab pos="1057275" algn="l"/>
                  </a:tabLst>
                </a:pP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All signal events are weighted by </a:t>
                </a:r>
                <a:r>
                  <a:rPr lang="en-US" sz="2000" i="1" dirty="0" err="1">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genWeight</a:t>
                </a:r>
                <a:r>
                  <a:rPr lang="en-US" sz="2000" i="1"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 </a:t>
                </a: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when binned</a:t>
                </a:r>
              </a:p>
              <a:p>
                <a:pPr>
                  <a:buSzPct val="80000"/>
                  <a:tabLst>
                    <a:tab pos="1057275" algn="l"/>
                  </a:tabLst>
                </a:pPr>
                <a:endPar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Background:</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Data-driven background is necessary due to </a:t>
                </a: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large event weights </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when using MC</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Use </a:t>
                </a: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event mixing technique</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t>
                </a:r>
              </a:p>
              <a:p>
                <a:pPr lvl="2">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Shuffle photons in an event with photons from consecutive events</a:t>
                </a:r>
              </a:p>
              <a:p>
                <a:pPr lvl="2">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Removes presence of any signal while retaining background shape</a:t>
                </a:r>
                <a:endParaRPr lang="en-US" sz="16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endParaRPr>
              </a:p>
              <a:p>
                <a:pPr lvl="1">
                  <a:buSzPct val="80000"/>
                  <a:tabLst>
                    <a:tab pos="1057275" algn="l"/>
                  </a:tabLst>
                </a:pP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Main backgrounds</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either well-isolated, prompt photons or isolated photons reconstructed due to very collimated decays fragmented from jets (fake photons)</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10515600" cy="5228273"/>
              </a:xfrm>
              <a:blipFill>
                <a:blip r:embed="rId3"/>
                <a:stretch>
                  <a:fillRect l="-483" t="-1695" b="-1695"/>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293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endPar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endParaRP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spTree>
    <p:extLst>
      <p:ext uri="{BB962C8B-B14F-4D97-AF65-F5344CB8AC3E}">
        <p14:creationId xmlns:p14="http://schemas.microsoft.com/office/powerpoint/2010/main" val="14694388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Choosing Candidate Photons</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graphicFrame>
            <p:nvGraphicFramePr>
              <p:cNvPr id="8" name="Table 7">
                <a:extLst>
                  <a:ext uri="{FF2B5EF4-FFF2-40B4-BE49-F238E27FC236}">
                    <a16:creationId xmlns:a16="http://schemas.microsoft.com/office/drawing/2014/main" id="{46A436FE-A1EA-017C-9211-CA5042E0FBDE}"/>
                  </a:ext>
                </a:extLst>
              </p:cNvPr>
              <p:cNvGraphicFramePr>
                <a:graphicFrameLocks noGrp="1"/>
              </p:cNvGraphicFramePr>
              <p:nvPr>
                <p:extLst>
                  <p:ext uri="{D42A27DB-BD31-4B8C-83A1-F6EECF244321}">
                    <p14:modId xmlns:p14="http://schemas.microsoft.com/office/powerpoint/2010/main" val="2650917253"/>
                  </p:ext>
                </p:extLst>
              </p:nvPr>
            </p:nvGraphicFramePr>
            <p:xfrm>
              <a:off x="838200" y="1211399"/>
              <a:ext cx="10515600" cy="2552701"/>
            </p:xfrm>
            <a:graphic>
              <a:graphicData uri="http://schemas.openxmlformats.org/drawingml/2006/table">
                <a:tbl>
                  <a:tblPr firstRow="1" bandRow="1">
                    <a:tableStyleId>{5C22544A-7EE6-4342-B048-85BDC9FD1C3A}</a:tableStyleId>
                  </a:tblPr>
                  <a:tblGrid>
                    <a:gridCol w="2184400">
                      <a:extLst>
                        <a:ext uri="{9D8B030D-6E8A-4147-A177-3AD203B41FA5}">
                          <a16:colId xmlns:a16="http://schemas.microsoft.com/office/drawing/2014/main" val="3951000539"/>
                        </a:ext>
                      </a:extLst>
                    </a:gridCol>
                    <a:gridCol w="2844800">
                      <a:extLst>
                        <a:ext uri="{9D8B030D-6E8A-4147-A177-3AD203B41FA5}">
                          <a16:colId xmlns:a16="http://schemas.microsoft.com/office/drawing/2014/main" val="4184018168"/>
                        </a:ext>
                      </a:extLst>
                    </a:gridCol>
                    <a:gridCol w="3022600">
                      <a:extLst>
                        <a:ext uri="{9D8B030D-6E8A-4147-A177-3AD203B41FA5}">
                          <a16:colId xmlns:a16="http://schemas.microsoft.com/office/drawing/2014/main" val="3640913909"/>
                        </a:ext>
                      </a:extLst>
                    </a:gridCol>
                    <a:gridCol w="2463800">
                      <a:extLst>
                        <a:ext uri="{9D8B030D-6E8A-4147-A177-3AD203B41FA5}">
                          <a16:colId xmlns:a16="http://schemas.microsoft.com/office/drawing/2014/main" val="1046548657"/>
                        </a:ext>
                      </a:extLst>
                    </a:gridCol>
                  </a:tblGrid>
                  <a:tr h="454389">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H/E</a:t>
                          </a:r>
                        </a:p>
                      </a:txBody>
                      <a:tcPr anchor="ctr">
                        <a:solidFill>
                          <a:srgbClr val="EFE9D9"/>
                        </a:solid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𝜎</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𝑖</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𝑖</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F0E9DA"/>
                        </a:solidFill>
                      </a:tcPr>
                    </a:tc>
                    <a:extLst>
                      <a:ext uri="{0D108BD9-81ED-4DB2-BD59-A6C34878D82A}">
                        <a16:rowId xmlns:a16="http://schemas.microsoft.com/office/drawing/2014/main" val="2636269256"/>
                      </a:ext>
                    </a:extLst>
                  </a:tr>
                  <a:tr h="2098312">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Transverse energy of a photon candidate measured in ECAL.</a:t>
                          </a:r>
                          <a:endParaRPr lang="en-US" dirty="0">
                            <a:solidFill>
                              <a:srgbClr val="0C22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Ratio of energy deposited in ECAL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inside 3x3 crystals centered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on the most energetic crystal in the supercluster and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the supercluster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energy.</a:t>
                          </a: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Ratio of energy deposited in nearest HCAL tower within a cone of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 = 0.15 centered on photon candidate direction and energy deposited in its supercluster.</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Energy weighted standard deviation of single crystal </a:t>
                          </a:r>
                          <a14:m>
                            <m:oMath xmlns:m="http://schemas.openxmlformats.org/officeDocument/2006/math">
                              <m:r>
                                <a:rPr lang="en-US" b="0" i="1"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oMath>
                          </a14:m>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within 5x5 crystals centered at the crystal with maximum energy. </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1435194050"/>
                      </a:ext>
                    </a:extLst>
                  </a:tr>
                </a:tbl>
              </a:graphicData>
            </a:graphic>
          </p:graphicFrame>
        </mc:Choice>
        <mc:Fallback>
          <p:graphicFrame>
            <p:nvGraphicFramePr>
              <p:cNvPr id="8" name="Table 7">
                <a:extLst>
                  <a:ext uri="{FF2B5EF4-FFF2-40B4-BE49-F238E27FC236}">
                    <a16:creationId xmlns:a16="http://schemas.microsoft.com/office/drawing/2014/main" id="{46A436FE-A1EA-017C-9211-CA5042E0FBDE}"/>
                  </a:ext>
                </a:extLst>
              </p:cNvPr>
              <p:cNvGraphicFramePr>
                <a:graphicFrameLocks noGrp="1"/>
              </p:cNvGraphicFramePr>
              <p:nvPr>
                <p:extLst>
                  <p:ext uri="{D42A27DB-BD31-4B8C-83A1-F6EECF244321}">
                    <p14:modId xmlns:p14="http://schemas.microsoft.com/office/powerpoint/2010/main" val="2650917253"/>
                  </p:ext>
                </p:extLst>
              </p:nvPr>
            </p:nvGraphicFramePr>
            <p:xfrm>
              <a:off x="838200" y="1211399"/>
              <a:ext cx="10515600" cy="2552701"/>
            </p:xfrm>
            <a:graphic>
              <a:graphicData uri="http://schemas.openxmlformats.org/drawingml/2006/table">
                <a:tbl>
                  <a:tblPr firstRow="1" bandRow="1">
                    <a:tableStyleId>{5C22544A-7EE6-4342-B048-85BDC9FD1C3A}</a:tableStyleId>
                  </a:tblPr>
                  <a:tblGrid>
                    <a:gridCol w="2184400">
                      <a:extLst>
                        <a:ext uri="{9D8B030D-6E8A-4147-A177-3AD203B41FA5}">
                          <a16:colId xmlns:a16="http://schemas.microsoft.com/office/drawing/2014/main" val="3951000539"/>
                        </a:ext>
                      </a:extLst>
                    </a:gridCol>
                    <a:gridCol w="2844800">
                      <a:extLst>
                        <a:ext uri="{9D8B030D-6E8A-4147-A177-3AD203B41FA5}">
                          <a16:colId xmlns:a16="http://schemas.microsoft.com/office/drawing/2014/main" val="4184018168"/>
                        </a:ext>
                      </a:extLst>
                    </a:gridCol>
                    <a:gridCol w="3022600">
                      <a:extLst>
                        <a:ext uri="{9D8B030D-6E8A-4147-A177-3AD203B41FA5}">
                          <a16:colId xmlns:a16="http://schemas.microsoft.com/office/drawing/2014/main" val="3640913909"/>
                        </a:ext>
                      </a:extLst>
                    </a:gridCol>
                    <a:gridCol w="2463800">
                      <a:extLst>
                        <a:ext uri="{9D8B030D-6E8A-4147-A177-3AD203B41FA5}">
                          <a16:colId xmlns:a16="http://schemas.microsoft.com/office/drawing/2014/main" val="1046548657"/>
                        </a:ext>
                      </a:extLst>
                    </a:gridCol>
                  </a:tblGrid>
                  <a:tr h="454389">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H/E</a:t>
                          </a:r>
                        </a:p>
                      </a:txBody>
                      <a:tcPr anchor="ctr">
                        <a:solidFill>
                          <a:srgbClr val="EFE9D9"/>
                        </a:solidFill>
                      </a:tcPr>
                    </a:tc>
                    <a:tc>
                      <a:txBody>
                        <a:bodyPr/>
                        <a:lstStyle/>
                        <a:p>
                          <a:endParaRPr lang="en-US"/>
                        </a:p>
                      </a:txBody>
                      <a:tcPr anchor="ctr">
                        <a:blipFill>
                          <a:blip r:embed="rId3"/>
                          <a:stretch>
                            <a:fillRect l="-327320" t="-2778" r="-1546" b="-472222"/>
                          </a:stretch>
                        </a:blipFill>
                      </a:tcPr>
                    </a:tc>
                    <a:extLst>
                      <a:ext uri="{0D108BD9-81ED-4DB2-BD59-A6C34878D82A}">
                        <a16:rowId xmlns:a16="http://schemas.microsoft.com/office/drawing/2014/main" val="2636269256"/>
                      </a:ext>
                    </a:extLst>
                  </a:tr>
                  <a:tr h="2098312">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Transverse energy of a photon candidate measured in ECAL.</a:t>
                          </a:r>
                          <a:endParaRPr lang="en-US" dirty="0">
                            <a:solidFill>
                              <a:srgbClr val="0C22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Ratio of energy deposited in ECAL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inside 3x3 crystals centered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on the most energetic crystal in the supercluster and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the supercluster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energy.</a:t>
                          </a: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Ratio of energy deposited in nearest HCAL tower within a cone of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 = 0.15 centered on photon candidate direction and energy deposited in its supercluster.</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endParaRPr lang="en-US"/>
                        </a:p>
                      </a:txBody>
                      <a:tcPr anchor="ctr">
                        <a:blipFill>
                          <a:blip r:embed="rId3"/>
                          <a:stretch>
                            <a:fillRect l="-327320" t="-22289" r="-1546" b="-2410"/>
                          </a:stretch>
                        </a:blipFill>
                      </a:tcPr>
                    </a:tc>
                    <a:extLst>
                      <a:ext uri="{0D108BD9-81ED-4DB2-BD59-A6C34878D82A}">
                        <a16:rowId xmlns:a16="http://schemas.microsoft.com/office/drawing/2014/main" val="1435194050"/>
                      </a:ext>
                    </a:extLst>
                  </a:tr>
                </a:tbl>
              </a:graphicData>
            </a:graphic>
          </p:graphicFrame>
        </mc:Fallback>
      </mc:AlternateContent>
      <p:graphicFrame>
        <p:nvGraphicFramePr>
          <p:cNvPr id="12" name="Table 11">
            <a:extLst>
              <a:ext uri="{FF2B5EF4-FFF2-40B4-BE49-F238E27FC236}">
                <a16:creationId xmlns:a16="http://schemas.microsoft.com/office/drawing/2014/main" id="{8F6AE4A2-C58E-0A6A-F86F-DC74209E5B91}"/>
              </a:ext>
            </a:extLst>
          </p:cNvPr>
          <p:cNvGraphicFramePr>
            <a:graphicFrameLocks noGrp="1"/>
          </p:cNvGraphicFramePr>
          <p:nvPr>
            <p:extLst>
              <p:ext uri="{D42A27DB-BD31-4B8C-83A1-F6EECF244321}">
                <p14:modId xmlns:p14="http://schemas.microsoft.com/office/powerpoint/2010/main" val="667740624"/>
              </p:ext>
            </p:extLst>
          </p:nvPr>
        </p:nvGraphicFramePr>
        <p:xfrm>
          <a:off x="838200" y="4341760"/>
          <a:ext cx="10515599" cy="2429245"/>
        </p:xfrm>
        <a:graphic>
          <a:graphicData uri="http://schemas.openxmlformats.org/drawingml/2006/table">
            <a:tbl>
              <a:tblPr firstRow="1" bandRow="1">
                <a:tableStyleId>{5C22544A-7EE6-4342-B048-85BDC9FD1C3A}</a:tableStyleId>
              </a:tblPr>
              <a:tblGrid>
                <a:gridCol w="3035300">
                  <a:extLst>
                    <a:ext uri="{9D8B030D-6E8A-4147-A177-3AD203B41FA5}">
                      <a16:colId xmlns:a16="http://schemas.microsoft.com/office/drawing/2014/main" val="3712581054"/>
                    </a:ext>
                  </a:extLst>
                </a:gridCol>
                <a:gridCol w="1828800">
                  <a:extLst>
                    <a:ext uri="{9D8B030D-6E8A-4147-A177-3AD203B41FA5}">
                      <a16:colId xmlns:a16="http://schemas.microsoft.com/office/drawing/2014/main" val="2642211292"/>
                    </a:ext>
                  </a:extLst>
                </a:gridCol>
                <a:gridCol w="2641600">
                  <a:extLst>
                    <a:ext uri="{9D8B030D-6E8A-4147-A177-3AD203B41FA5}">
                      <a16:colId xmlns:a16="http://schemas.microsoft.com/office/drawing/2014/main" val="3504482941"/>
                    </a:ext>
                  </a:extLst>
                </a:gridCol>
                <a:gridCol w="3009899">
                  <a:extLst>
                    <a:ext uri="{9D8B030D-6E8A-4147-A177-3AD203B41FA5}">
                      <a16:colId xmlns:a16="http://schemas.microsoft.com/office/drawing/2014/main" val="2175243111"/>
                    </a:ext>
                  </a:extLst>
                </a:gridCol>
              </a:tblGrid>
              <a:tr h="596388">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Particle Flow Photon Isolation</a:t>
                      </a:r>
                    </a:p>
                  </a:txBody>
                  <a:tcPr anchor="ctr">
                    <a:solidFill>
                      <a:srgbClr val="EFE9D9"/>
                    </a:solidFill>
                  </a:tcPr>
                </a:tc>
                <a:tc>
                  <a:txBody>
                    <a:bodyPr/>
                    <a:lstStyle/>
                    <a:p>
                      <a:pPr algn="ctr"/>
                      <a:r>
                        <a:rPr lang="en-US" b="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Tracker Isolation</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Charged Hadron Isolation</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Electron Veto</a:t>
                      </a:r>
                    </a:p>
                  </a:txBody>
                  <a:tcPr anchor="ctr">
                    <a:solidFill>
                      <a:srgbClr val="EFE9D9"/>
                    </a:solidFill>
                  </a:tcPr>
                </a:tc>
                <a:extLst>
                  <a:ext uri="{0D108BD9-81ED-4DB2-BD59-A6C34878D82A}">
                    <a16:rowId xmlns:a16="http://schemas.microsoft.com/office/drawing/2014/main" val="1771514230"/>
                  </a:ext>
                </a:extLst>
              </a:tr>
              <a:tr h="1789165">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Sum of E</a:t>
                      </a:r>
                      <a:r>
                        <a:rPr lang="en-US"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r>
                        <a:rPr lang="en-US"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of all Particle Flow photon candidates within a cone of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 = 0.3 excluding candidate photon.</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Sum of track </a:t>
                      </a:r>
                      <a:r>
                        <a:rPr lang="en-US"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r>
                        <a:rPr lang="en-US"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within a cone of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 = 0.3.</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Sum of </a:t>
                      </a:r>
                      <a:r>
                        <a:rPr lang="en-US"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r>
                        <a:rPr lang="en-US"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of all Particle Flow charged hadron candidates within a cone of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 = 0.3.</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Checks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that no matching electron candidate track matches photon candidate supercluster.</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283868148"/>
                  </a:ext>
                </a:extLst>
              </a:tr>
            </a:tbl>
          </a:graphicData>
        </a:graphic>
      </p:graphicFrame>
      <p:sp>
        <p:nvSpPr>
          <p:cNvPr id="16" name="TextBox 15">
            <a:extLst>
              <a:ext uri="{FF2B5EF4-FFF2-40B4-BE49-F238E27FC236}">
                <a16:creationId xmlns:a16="http://schemas.microsoft.com/office/drawing/2014/main" id="{16AE6F22-ED71-3A08-ED53-7ED417C29740}"/>
              </a:ext>
            </a:extLst>
          </p:cNvPr>
          <p:cNvSpPr txBox="1"/>
          <p:nvPr/>
        </p:nvSpPr>
        <p:spPr>
          <a:xfrm>
            <a:off x="838200" y="3910873"/>
            <a:ext cx="4127500" cy="430887"/>
          </a:xfrm>
          <a:prstGeom prst="rect">
            <a:avLst/>
          </a:prstGeom>
          <a:noFill/>
        </p:spPr>
        <p:txBody>
          <a:bodyPr wrap="square" rtlCol="0" anchor="ctr">
            <a:spAutoFit/>
          </a:bodyPr>
          <a:lstStyle/>
          <a:p>
            <a:r>
              <a:rPr lang="en-US" sz="2200"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Isolation of photon candidates:</a:t>
            </a:r>
            <a:endParaRPr lang="en-US" sz="2200"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17" name="TextBox 16">
            <a:extLst>
              <a:ext uri="{FF2B5EF4-FFF2-40B4-BE49-F238E27FC236}">
                <a16:creationId xmlns:a16="http://schemas.microsoft.com/office/drawing/2014/main" id="{B1FF1EB3-AB7B-B92D-9FA1-3B3760AD64A3}"/>
              </a:ext>
            </a:extLst>
          </p:cNvPr>
          <p:cNvSpPr txBox="1"/>
          <p:nvPr/>
        </p:nvSpPr>
        <p:spPr>
          <a:xfrm>
            <a:off x="838200" y="780849"/>
            <a:ext cx="6807200" cy="430887"/>
          </a:xfrm>
          <a:prstGeom prst="rect">
            <a:avLst/>
          </a:prstGeom>
          <a:noFill/>
        </p:spPr>
        <p:txBody>
          <a:bodyPr wrap="square" rtlCol="0" anchor="ctr">
            <a:spAutoFit/>
          </a:bodyPr>
          <a:lstStyle/>
          <a:p>
            <a:r>
              <a:rPr lang="en-US" sz="2200"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Energy deposition and shape of photon candidates:</a:t>
            </a:r>
            <a:endParaRPr lang="en-US" sz="2200"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Tree>
    <p:extLst>
      <p:ext uri="{BB962C8B-B14F-4D97-AF65-F5344CB8AC3E}">
        <p14:creationId xmlns:p14="http://schemas.microsoft.com/office/powerpoint/2010/main" val="1035908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Pre-selections</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2493315"/>
            <a:ext cx="10515600" cy="2587366"/>
          </a:xfrm>
        </p:spPr>
        <p:txBody>
          <a:bodyPr anchor="ctr">
            <a:normAutofit/>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Selections slightly more strict than High Level Trigger (HLT) are applied</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Events must pass at least one of Option 1-3 (motivated by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miniAOD</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cuts)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Photons must also pass an electron veto</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Events must have at least two photon candidates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Diphoton candidates require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a:t>
            </a:r>
            <a:r>
              <a:rPr lang="en-US" sz="24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&gt; 30 GeV and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a:t>
            </a:r>
            <a:r>
              <a:rPr lang="en-US" sz="24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&gt; 18 GeV for leading and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subleading</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daughter photons</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graphicFrame>
            <p:nvGraphicFramePr>
              <p:cNvPr id="7" name="Table 6">
                <a:extLst>
                  <a:ext uri="{FF2B5EF4-FFF2-40B4-BE49-F238E27FC236}">
                    <a16:creationId xmlns:a16="http://schemas.microsoft.com/office/drawing/2014/main" id="{AED513AC-1444-2AA1-8682-B30BB2E34E75}"/>
                  </a:ext>
                </a:extLst>
              </p:cNvPr>
              <p:cNvGraphicFramePr>
                <a:graphicFrameLocks noGrp="1"/>
              </p:cNvGraphicFramePr>
              <p:nvPr>
                <p:extLst>
                  <p:ext uri="{D42A27DB-BD31-4B8C-83A1-F6EECF244321}">
                    <p14:modId xmlns:p14="http://schemas.microsoft.com/office/powerpoint/2010/main" val="2933809338"/>
                  </p:ext>
                </p:extLst>
              </p:nvPr>
            </p:nvGraphicFramePr>
            <p:xfrm>
              <a:off x="1677427" y="920338"/>
              <a:ext cx="8837141" cy="1497648"/>
            </p:xfrm>
            <a:graphic>
              <a:graphicData uri="http://schemas.openxmlformats.org/drawingml/2006/table">
                <a:tbl>
                  <a:tblPr firstRow="1" bandRow="1">
                    <a:tableStyleId>{5C22544A-7EE6-4342-B048-85BDC9FD1C3A}</a:tableStyleId>
                  </a:tblPr>
                  <a:tblGrid>
                    <a:gridCol w="1846256">
                      <a:extLst>
                        <a:ext uri="{9D8B030D-6E8A-4147-A177-3AD203B41FA5}">
                          <a16:colId xmlns:a16="http://schemas.microsoft.com/office/drawing/2014/main" val="3796716566"/>
                        </a:ext>
                      </a:extLst>
                    </a:gridCol>
                    <a:gridCol w="911361">
                      <a:extLst>
                        <a:ext uri="{9D8B030D-6E8A-4147-A177-3AD203B41FA5}">
                          <a16:colId xmlns:a16="http://schemas.microsoft.com/office/drawing/2014/main" val="3951000539"/>
                        </a:ext>
                      </a:extLst>
                    </a:gridCol>
                    <a:gridCol w="1037967">
                      <a:extLst>
                        <a:ext uri="{9D8B030D-6E8A-4147-A177-3AD203B41FA5}">
                          <a16:colId xmlns:a16="http://schemas.microsoft.com/office/drawing/2014/main" val="4184018168"/>
                        </a:ext>
                      </a:extLst>
                    </a:gridCol>
                    <a:gridCol w="1136822">
                      <a:extLst>
                        <a:ext uri="{9D8B030D-6E8A-4147-A177-3AD203B41FA5}">
                          <a16:colId xmlns:a16="http://schemas.microsoft.com/office/drawing/2014/main" val="3640913909"/>
                        </a:ext>
                      </a:extLst>
                    </a:gridCol>
                    <a:gridCol w="1037968">
                      <a:extLst>
                        <a:ext uri="{9D8B030D-6E8A-4147-A177-3AD203B41FA5}">
                          <a16:colId xmlns:a16="http://schemas.microsoft.com/office/drawing/2014/main" val="1046548657"/>
                        </a:ext>
                      </a:extLst>
                    </a:gridCol>
                    <a:gridCol w="1482810">
                      <a:extLst>
                        <a:ext uri="{9D8B030D-6E8A-4147-A177-3AD203B41FA5}">
                          <a16:colId xmlns:a16="http://schemas.microsoft.com/office/drawing/2014/main" val="876910762"/>
                        </a:ext>
                      </a:extLst>
                    </a:gridCol>
                    <a:gridCol w="1383957">
                      <a:extLst>
                        <a:ext uri="{9D8B030D-6E8A-4147-A177-3AD203B41FA5}">
                          <a16:colId xmlns:a16="http://schemas.microsoft.com/office/drawing/2014/main" val="3277318409"/>
                        </a:ext>
                      </a:extLst>
                    </a:gridCol>
                  </a:tblGrid>
                  <a:tr h="370840">
                    <a:tc>
                      <a:txBody>
                        <a:bodyPr/>
                        <a:lstStyle/>
                        <a:p>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no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H/E</a:t>
                          </a:r>
                        </a:p>
                      </a:txBody>
                      <a:tcPr anchor="ctr">
                        <a:solidFill>
                          <a:srgbClr val="EFE9D9"/>
                        </a:solid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𝜎</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𝑖</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𝑖</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F0E9DA"/>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PF Pho Iso</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Tracker Iso</a:t>
                          </a:r>
                        </a:p>
                      </a:txBody>
                      <a:tcPr anchor="ctr">
                        <a:solidFill>
                          <a:srgbClr val="EFE9D9"/>
                        </a:solidFill>
                      </a:tcPr>
                    </a:tc>
                    <a:extLst>
                      <a:ext uri="{0D108BD9-81ED-4DB2-BD59-A6C34878D82A}">
                        <a16:rowId xmlns:a16="http://schemas.microsoft.com/office/drawing/2014/main" val="2636269256"/>
                      </a:ext>
                    </a:extLst>
                  </a:tr>
                  <a:tr h="370840">
                    <a:tc>
                      <a:txBody>
                        <a:bodyPr/>
                        <a:lstStyle/>
                        <a:p>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EB; </a:t>
                          </a: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 </a:t>
                          </a: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0.85</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rowSpan="3">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15.0</a:t>
                          </a:r>
                        </a:p>
                      </a:txBody>
                      <a:tcPr anchor="ctr">
                        <a:solidFill>
                          <a:srgbClr val="E1E8F2"/>
                        </a:solidFill>
                      </a:tcPr>
                    </a:tc>
                    <a:tc rowSpan="3">
                      <a:txBody>
                        <a:bodyPr/>
                        <a:lstStyle/>
                        <a:p>
                          <a:pPr algn="ct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0.5</a:t>
                          </a:r>
                        </a:p>
                      </a:txBody>
                      <a:tcPr anchor="ctr">
                        <a:solidFill>
                          <a:srgbClr val="E1E8F2"/>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0.08</a:t>
                          </a:r>
                        </a:p>
                      </a:txBody>
                      <a:tcPr anchor="ctr">
                        <a:solidFill>
                          <a:srgbClr val="E1E8F2"/>
                        </a:solidFill>
                      </a:tcPr>
                    </a:tc>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0.015</a:t>
                          </a:r>
                        </a:p>
                      </a:txBody>
                      <a:tcPr anchor="ctr">
                        <a:solidFill>
                          <a:srgbClr val="E1E8F2"/>
                        </a:solidFill>
                      </a:tcPr>
                    </a:tc>
                    <a:tc rowSpan="3">
                      <a:txBody>
                        <a:bodyPr/>
                        <a:lstStyle/>
                        <a:p>
                          <a:pPr algn="ct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4.0</a:t>
                          </a:r>
                        </a:p>
                      </a:txBody>
                      <a:tcPr anchor="ctr">
                        <a:solidFill>
                          <a:srgbClr val="E1E8F2"/>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6.0</a:t>
                          </a:r>
                        </a:p>
                      </a:txBody>
                      <a:tcPr anchor="ctr">
                        <a:solidFill>
                          <a:srgbClr val="E1E8F2"/>
                        </a:solidFill>
                      </a:tcPr>
                    </a:tc>
                    <a:extLst>
                      <a:ext uri="{0D108BD9-81ED-4DB2-BD59-A6C34878D82A}">
                        <a16:rowId xmlns:a16="http://schemas.microsoft.com/office/drawing/2014/main" val="143519405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EB; </a:t>
                          </a: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 </a:t>
                          </a:r>
                          <a14:m>
                            <m:oMath xmlns:m="http://schemas.openxmlformats.org/officeDocument/2006/math">
                              <m:r>
                                <a:rPr lang="en-US" b="0"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m:t>
                              </m:r>
                            </m:oMath>
                          </a14:m>
                          <a:r>
                            <a:rPr lang="en-US" b="0"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0.85</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901306529"/>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EE; </a:t>
                          </a: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 </a:t>
                          </a:r>
                          <a14:m>
                            <m:oMath xmlns:m="http://schemas.openxmlformats.org/officeDocument/2006/math">
                              <m:r>
                                <a:rPr lang="en-US" b="0"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0.85</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0.035</a:t>
                          </a: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088373445"/>
                      </a:ext>
                    </a:extLst>
                  </a:tr>
                </a:tbl>
              </a:graphicData>
            </a:graphic>
          </p:graphicFrame>
        </mc:Choice>
        <mc:Fallback>
          <p:graphicFrame>
            <p:nvGraphicFramePr>
              <p:cNvPr id="7" name="Table 6">
                <a:extLst>
                  <a:ext uri="{FF2B5EF4-FFF2-40B4-BE49-F238E27FC236}">
                    <a16:creationId xmlns:a16="http://schemas.microsoft.com/office/drawing/2014/main" id="{AED513AC-1444-2AA1-8682-B30BB2E34E75}"/>
                  </a:ext>
                </a:extLst>
              </p:cNvPr>
              <p:cNvGraphicFramePr>
                <a:graphicFrameLocks noGrp="1"/>
              </p:cNvGraphicFramePr>
              <p:nvPr>
                <p:extLst>
                  <p:ext uri="{D42A27DB-BD31-4B8C-83A1-F6EECF244321}">
                    <p14:modId xmlns:p14="http://schemas.microsoft.com/office/powerpoint/2010/main" val="2933809338"/>
                  </p:ext>
                </p:extLst>
              </p:nvPr>
            </p:nvGraphicFramePr>
            <p:xfrm>
              <a:off x="1677427" y="920338"/>
              <a:ext cx="8837141" cy="1497648"/>
            </p:xfrm>
            <a:graphic>
              <a:graphicData uri="http://schemas.openxmlformats.org/drawingml/2006/table">
                <a:tbl>
                  <a:tblPr firstRow="1" bandRow="1">
                    <a:tableStyleId>{5C22544A-7EE6-4342-B048-85BDC9FD1C3A}</a:tableStyleId>
                  </a:tblPr>
                  <a:tblGrid>
                    <a:gridCol w="1846256">
                      <a:extLst>
                        <a:ext uri="{9D8B030D-6E8A-4147-A177-3AD203B41FA5}">
                          <a16:colId xmlns:a16="http://schemas.microsoft.com/office/drawing/2014/main" val="3796716566"/>
                        </a:ext>
                      </a:extLst>
                    </a:gridCol>
                    <a:gridCol w="911361">
                      <a:extLst>
                        <a:ext uri="{9D8B030D-6E8A-4147-A177-3AD203B41FA5}">
                          <a16:colId xmlns:a16="http://schemas.microsoft.com/office/drawing/2014/main" val="3951000539"/>
                        </a:ext>
                      </a:extLst>
                    </a:gridCol>
                    <a:gridCol w="1037967">
                      <a:extLst>
                        <a:ext uri="{9D8B030D-6E8A-4147-A177-3AD203B41FA5}">
                          <a16:colId xmlns:a16="http://schemas.microsoft.com/office/drawing/2014/main" val="4184018168"/>
                        </a:ext>
                      </a:extLst>
                    </a:gridCol>
                    <a:gridCol w="1136822">
                      <a:extLst>
                        <a:ext uri="{9D8B030D-6E8A-4147-A177-3AD203B41FA5}">
                          <a16:colId xmlns:a16="http://schemas.microsoft.com/office/drawing/2014/main" val="3640913909"/>
                        </a:ext>
                      </a:extLst>
                    </a:gridCol>
                    <a:gridCol w="1037968">
                      <a:extLst>
                        <a:ext uri="{9D8B030D-6E8A-4147-A177-3AD203B41FA5}">
                          <a16:colId xmlns:a16="http://schemas.microsoft.com/office/drawing/2014/main" val="1046548657"/>
                        </a:ext>
                      </a:extLst>
                    </a:gridCol>
                    <a:gridCol w="1482810">
                      <a:extLst>
                        <a:ext uri="{9D8B030D-6E8A-4147-A177-3AD203B41FA5}">
                          <a16:colId xmlns:a16="http://schemas.microsoft.com/office/drawing/2014/main" val="876910762"/>
                        </a:ext>
                      </a:extLst>
                    </a:gridCol>
                    <a:gridCol w="1383957">
                      <a:extLst>
                        <a:ext uri="{9D8B030D-6E8A-4147-A177-3AD203B41FA5}">
                          <a16:colId xmlns:a16="http://schemas.microsoft.com/office/drawing/2014/main" val="3277318409"/>
                        </a:ext>
                      </a:extLst>
                    </a:gridCol>
                  </a:tblGrid>
                  <a:tr h="390208">
                    <a:tc>
                      <a:txBody>
                        <a:bodyPr/>
                        <a:lstStyle/>
                        <a:p>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no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H/E</a:t>
                          </a:r>
                        </a:p>
                      </a:txBody>
                      <a:tcPr anchor="ctr">
                        <a:solidFill>
                          <a:srgbClr val="EFE9D9"/>
                        </a:solidFill>
                      </a:tcPr>
                    </a:tc>
                    <a:tc>
                      <a:txBody>
                        <a:bodyPr/>
                        <a:lstStyle/>
                        <a:p>
                          <a:endParaRPr lang="en-US"/>
                        </a:p>
                      </a:txBody>
                      <a:tcPr anchor="ctr">
                        <a:blipFill>
                          <a:blip r:embed="rId3"/>
                          <a:stretch>
                            <a:fillRect l="-474390" t="-3226" r="-278049" b="-309677"/>
                          </a:stretch>
                        </a:blip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PF Pho Iso</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Tracker Iso</a:t>
                          </a:r>
                        </a:p>
                      </a:txBody>
                      <a:tcPr anchor="ctr">
                        <a:solidFill>
                          <a:srgbClr val="EFE9D9"/>
                        </a:solidFill>
                      </a:tcPr>
                    </a:tc>
                    <a:extLst>
                      <a:ext uri="{0D108BD9-81ED-4DB2-BD59-A6C34878D82A}">
                        <a16:rowId xmlns:a16="http://schemas.microsoft.com/office/drawing/2014/main" val="2636269256"/>
                      </a:ext>
                    </a:extLst>
                  </a:tr>
                  <a:tr h="370840">
                    <a:tc>
                      <a:txBody>
                        <a:bodyPr/>
                        <a:lstStyle/>
                        <a:p>
                          <a:endParaRPr lang="en-US"/>
                        </a:p>
                      </a:txBody>
                      <a:tcPr anchor="ctr">
                        <a:blipFill>
                          <a:blip r:embed="rId3"/>
                          <a:stretch>
                            <a:fillRect l="-690" t="-110345" r="-381379" b="-231034"/>
                          </a:stretch>
                        </a:blipFill>
                      </a:tcPr>
                    </a:tc>
                    <a:tc rowSpan="3">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15.0</a:t>
                          </a:r>
                        </a:p>
                      </a:txBody>
                      <a:tcPr anchor="ctr">
                        <a:solidFill>
                          <a:srgbClr val="E1E8F2"/>
                        </a:solidFill>
                      </a:tcPr>
                    </a:tc>
                    <a:tc rowSpan="3">
                      <a:txBody>
                        <a:bodyPr/>
                        <a:lstStyle/>
                        <a:p>
                          <a:endParaRPr lang="en-US"/>
                        </a:p>
                      </a:txBody>
                      <a:tcPr anchor="ctr">
                        <a:blipFill>
                          <a:blip r:embed="rId3"/>
                          <a:stretch>
                            <a:fillRect l="-265854" t="-36364" r="-486585" b="-9091"/>
                          </a:stretch>
                        </a:blipFill>
                      </a:tcPr>
                    </a:tc>
                    <a:tc rowSpan="3">
                      <a:txBody>
                        <a:bodyPr/>
                        <a:lstStyle/>
                        <a:p>
                          <a:endParaRPr lang="en-US"/>
                        </a:p>
                      </a:txBody>
                      <a:tcPr anchor="ctr">
                        <a:blipFill>
                          <a:blip r:embed="rId3"/>
                          <a:stretch>
                            <a:fillRect l="-337079" t="-36364" r="-348315" b="-9091"/>
                          </a:stretch>
                        </a:blipFill>
                      </a:tcPr>
                    </a:tc>
                    <a:tc rowSpan="2">
                      <a:txBody>
                        <a:bodyPr/>
                        <a:lstStyle/>
                        <a:p>
                          <a:endParaRPr lang="en-US"/>
                        </a:p>
                      </a:txBody>
                      <a:tcPr anchor="ctr">
                        <a:blipFill>
                          <a:blip r:embed="rId3"/>
                          <a:stretch>
                            <a:fillRect l="-474390" t="-54237" r="-278049" b="-62712"/>
                          </a:stretch>
                        </a:blipFill>
                      </a:tcPr>
                    </a:tc>
                    <a:tc rowSpan="3">
                      <a:txBody>
                        <a:bodyPr/>
                        <a:lstStyle/>
                        <a:p>
                          <a:endParaRPr lang="en-US"/>
                        </a:p>
                      </a:txBody>
                      <a:tcPr anchor="ctr">
                        <a:blipFill>
                          <a:blip r:embed="rId3"/>
                          <a:stretch>
                            <a:fillRect l="-402564" t="-36364" r="-94872" b="-9091"/>
                          </a:stretch>
                        </a:blipFill>
                      </a:tcPr>
                    </a:tc>
                    <a:tc rowSpan="3">
                      <a:txBody>
                        <a:bodyPr/>
                        <a:lstStyle/>
                        <a:p>
                          <a:endParaRPr lang="en-US"/>
                        </a:p>
                      </a:txBody>
                      <a:tcPr anchor="ctr">
                        <a:blipFill>
                          <a:blip r:embed="rId3"/>
                          <a:stretch>
                            <a:fillRect l="-539450" t="-36364" r="-1835" b="-9091"/>
                          </a:stretch>
                        </a:blipFill>
                      </a:tcPr>
                    </a:tc>
                    <a:extLst>
                      <a:ext uri="{0D108BD9-81ED-4DB2-BD59-A6C34878D82A}">
                        <a16:rowId xmlns:a16="http://schemas.microsoft.com/office/drawing/2014/main" val="1435194050"/>
                      </a:ext>
                    </a:extLst>
                  </a:tr>
                  <a:tr h="370840">
                    <a:tc>
                      <a:txBody>
                        <a:bodyPr/>
                        <a:lstStyle/>
                        <a:p>
                          <a:endParaRPr lang="en-US"/>
                        </a:p>
                      </a:txBody>
                      <a:tcPr anchor="ctr">
                        <a:blipFill>
                          <a:blip r:embed="rId3"/>
                          <a:stretch>
                            <a:fillRect l="-690" t="-203333" r="-381379" b="-123333"/>
                          </a:stretch>
                        </a:blipFill>
                      </a:tcPr>
                    </a:tc>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901306529"/>
                      </a:ext>
                    </a:extLst>
                  </a:tr>
                  <a:tr h="365760">
                    <a:tc>
                      <a:txBody>
                        <a:bodyPr/>
                        <a:lstStyle/>
                        <a:p>
                          <a:endParaRPr lang="en-US"/>
                        </a:p>
                      </a:txBody>
                      <a:tcPr anchor="ctr">
                        <a:blipFill>
                          <a:blip r:embed="rId3"/>
                          <a:stretch>
                            <a:fillRect l="-690" t="-313793" r="-381379" b="-27586"/>
                          </a:stretch>
                        </a:blipFill>
                      </a:tcPr>
                    </a:tc>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endParaRPr lang="en-US"/>
                        </a:p>
                      </a:txBody>
                      <a:tcPr anchor="ctr">
                        <a:blipFill>
                          <a:blip r:embed="rId3"/>
                          <a:stretch>
                            <a:fillRect l="-474390" t="-313793" r="-278049" b="-27586"/>
                          </a:stretch>
                        </a:blip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088373445"/>
                      </a:ext>
                    </a:extLst>
                  </a:tr>
                </a:tbl>
              </a:graphicData>
            </a:graphic>
          </p:graphicFrame>
        </mc:Fallback>
      </mc:AlternateContent>
      <mc:AlternateContent xmlns:mc="http://schemas.openxmlformats.org/markup-compatibility/2006">
        <mc:Choice xmlns:a14="http://schemas.microsoft.com/office/drawing/2010/main" Requires="a14">
          <p:graphicFrame>
            <p:nvGraphicFramePr>
              <p:cNvPr id="14" name="Table 13">
                <a:extLst>
                  <a:ext uri="{FF2B5EF4-FFF2-40B4-BE49-F238E27FC236}">
                    <a16:creationId xmlns:a16="http://schemas.microsoft.com/office/drawing/2014/main" id="{A1DC310B-5EC7-DBDF-71F8-B3BF0269F044}"/>
                  </a:ext>
                </a:extLst>
              </p:cNvPr>
              <p:cNvGraphicFramePr>
                <a:graphicFrameLocks noGrp="1"/>
              </p:cNvGraphicFramePr>
              <p:nvPr>
                <p:extLst>
                  <p:ext uri="{D42A27DB-BD31-4B8C-83A1-F6EECF244321}">
                    <p14:modId xmlns:p14="http://schemas.microsoft.com/office/powerpoint/2010/main" val="1274087419"/>
                  </p:ext>
                </p:extLst>
              </p:nvPr>
            </p:nvGraphicFramePr>
            <p:xfrm>
              <a:off x="2995480" y="5150930"/>
              <a:ext cx="6201034" cy="1483360"/>
            </p:xfrm>
            <a:graphic>
              <a:graphicData uri="http://schemas.openxmlformats.org/drawingml/2006/table">
                <a:tbl>
                  <a:tblPr firstRow="1" bandRow="1">
                    <a:tableStyleId>{5C22544A-7EE6-4342-B048-85BDC9FD1C3A}</a:tableStyleId>
                  </a:tblPr>
                  <a:tblGrid>
                    <a:gridCol w="1109914">
                      <a:extLst>
                        <a:ext uri="{9D8B030D-6E8A-4147-A177-3AD203B41FA5}">
                          <a16:colId xmlns:a16="http://schemas.microsoft.com/office/drawing/2014/main" val="1660730628"/>
                        </a:ext>
                      </a:extLst>
                    </a:gridCol>
                    <a:gridCol w="1905139">
                      <a:extLst>
                        <a:ext uri="{9D8B030D-6E8A-4147-A177-3AD203B41FA5}">
                          <a16:colId xmlns:a16="http://schemas.microsoft.com/office/drawing/2014/main" val="3287426874"/>
                        </a:ext>
                      </a:extLst>
                    </a:gridCol>
                    <a:gridCol w="3185981">
                      <a:extLst>
                        <a:ext uri="{9D8B030D-6E8A-4147-A177-3AD203B41FA5}">
                          <a16:colId xmlns:a16="http://schemas.microsoft.com/office/drawing/2014/main" val="2626333696"/>
                        </a:ext>
                      </a:extLst>
                    </a:gridCol>
                  </a:tblGrid>
                  <a:tr h="370840">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1</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2</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3</a:t>
                          </a:r>
                        </a:p>
                      </a:txBody>
                      <a:tcPr anchor="ctr">
                        <a:solidFill>
                          <a:srgbClr val="EFE9D9"/>
                        </a:solidFill>
                      </a:tcPr>
                    </a:tc>
                    <a:extLst>
                      <a:ext uri="{0D108BD9-81ED-4DB2-BD59-A6C34878D82A}">
                        <a16:rowId xmlns:a16="http://schemas.microsoft.com/office/drawing/2014/main" val="287031475"/>
                      </a:ext>
                    </a:extLst>
                  </a:tr>
                  <a:tr h="370840">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a:t>
                          </a:r>
                          <a:r>
                            <a:rPr lang="en-US" b="0"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0.8</a:t>
                          </a:r>
                        </a:p>
                      </a:txBody>
                      <a:tcPr anchor="ctr">
                        <a:solidFill>
                          <a:srgbClr val="E1E8F2"/>
                        </a:solidFill>
                      </a:tcPr>
                    </a:tc>
                    <a:tc rowSpan="3">
                      <a:txBody>
                        <a:bodyPr/>
                        <a:lstStyle/>
                        <a:p>
                          <a:pPr algn="ct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Charged Hadron Iso </a:t>
                          </a:r>
                          <a14:m>
                            <m:oMath xmlns:m="http://schemas.openxmlformats.org/officeDocument/2006/math">
                              <m:r>
                                <a:rPr lang="en-US" b="0" i="1" u="none"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20.0</a:t>
                          </a:r>
                        </a:p>
                      </a:txBody>
                      <a:tcPr anchor="ctr">
                        <a:solidFill>
                          <a:srgbClr val="E1E8F2"/>
                        </a:solidFill>
                      </a:tcPr>
                    </a:tc>
                    <a:tc>
                      <a:txBody>
                        <a:bodyPr/>
                        <a:lstStyle/>
                        <a:p>
                          <a:pPr algn="ct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Charged Hadron Iso/</a:t>
                          </a:r>
                          <a:r>
                            <a:rPr lang="en-US" b="0" u="none"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0" u="none"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r>
                            <a:rPr lang="en-US" b="0" u="none"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0" i="1" u="none"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0.3</a:t>
                          </a:r>
                        </a:p>
                      </a:txBody>
                      <a:tcPr anchor="ctr">
                        <a:solidFill>
                          <a:srgbClr val="E1E8F2"/>
                        </a:solidFill>
                      </a:tcPr>
                    </a:tc>
                    <a:extLst>
                      <a:ext uri="{0D108BD9-81ED-4DB2-BD59-A6C34878D82A}">
                        <a16:rowId xmlns:a16="http://schemas.microsoft.com/office/drawing/2014/main" val="2608197789"/>
                      </a:ext>
                    </a:extLst>
                  </a:tr>
                  <a:tr h="370840">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IF </a:t>
                          </a:r>
                          <a:r>
                            <a:rPr lang="en-US" b="0" u="none"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0" u="none"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r>
                            <a:rPr lang="en-US" b="0" u="none"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u="none"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14.0</a:t>
                          </a: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2008123450"/>
                      </a:ext>
                    </a:extLst>
                  </a:tr>
                  <a:tr h="370840">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AND H/E </a:t>
                          </a:r>
                          <a14:m>
                            <m:oMath xmlns:m="http://schemas.openxmlformats.org/officeDocument/2006/math">
                              <m:r>
                                <a:rPr lang="en-US" b="0" i="1" u="none"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0.15</a:t>
                          </a:r>
                        </a:p>
                      </a:txBody>
                      <a:tcPr anchor="ctr">
                        <a:solidFill>
                          <a:srgbClr val="E1E8F2"/>
                        </a:solidFill>
                      </a:tcPr>
                    </a:tc>
                    <a:extLst>
                      <a:ext uri="{0D108BD9-81ED-4DB2-BD59-A6C34878D82A}">
                        <a16:rowId xmlns:a16="http://schemas.microsoft.com/office/drawing/2014/main" val="178086263"/>
                      </a:ext>
                    </a:extLst>
                  </a:tr>
                </a:tbl>
              </a:graphicData>
            </a:graphic>
          </p:graphicFrame>
        </mc:Choice>
        <mc:Fallback>
          <p:graphicFrame>
            <p:nvGraphicFramePr>
              <p:cNvPr id="14" name="Table 13">
                <a:extLst>
                  <a:ext uri="{FF2B5EF4-FFF2-40B4-BE49-F238E27FC236}">
                    <a16:creationId xmlns:a16="http://schemas.microsoft.com/office/drawing/2014/main" id="{A1DC310B-5EC7-DBDF-71F8-B3BF0269F044}"/>
                  </a:ext>
                </a:extLst>
              </p:cNvPr>
              <p:cNvGraphicFramePr>
                <a:graphicFrameLocks noGrp="1"/>
              </p:cNvGraphicFramePr>
              <p:nvPr>
                <p:extLst>
                  <p:ext uri="{D42A27DB-BD31-4B8C-83A1-F6EECF244321}">
                    <p14:modId xmlns:p14="http://schemas.microsoft.com/office/powerpoint/2010/main" val="1274087419"/>
                  </p:ext>
                </p:extLst>
              </p:nvPr>
            </p:nvGraphicFramePr>
            <p:xfrm>
              <a:off x="2995480" y="5150930"/>
              <a:ext cx="6201034" cy="1483360"/>
            </p:xfrm>
            <a:graphic>
              <a:graphicData uri="http://schemas.openxmlformats.org/drawingml/2006/table">
                <a:tbl>
                  <a:tblPr firstRow="1" bandRow="1">
                    <a:tableStyleId>{5C22544A-7EE6-4342-B048-85BDC9FD1C3A}</a:tableStyleId>
                  </a:tblPr>
                  <a:tblGrid>
                    <a:gridCol w="1109914">
                      <a:extLst>
                        <a:ext uri="{9D8B030D-6E8A-4147-A177-3AD203B41FA5}">
                          <a16:colId xmlns:a16="http://schemas.microsoft.com/office/drawing/2014/main" val="1660730628"/>
                        </a:ext>
                      </a:extLst>
                    </a:gridCol>
                    <a:gridCol w="1905139">
                      <a:extLst>
                        <a:ext uri="{9D8B030D-6E8A-4147-A177-3AD203B41FA5}">
                          <a16:colId xmlns:a16="http://schemas.microsoft.com/office/drawing/2014/main" val="3287426874"/>
                        </a:ext>
                      </a:extLst>
                    </a:gridCol>
                    <a:gridCol w="3185981">
                      <a:extLst>
                        <a:ext uri="{9D8B030D-6E8A-4147-A177-3AD203B41FA5}">
                          <a16:colId xmlns:a16="http://schemas.microsoft.com/office/drawing/2014/main" val="2626333696"/>
                        </a:ext>
                      </a:extLst>
                    </a:gridCol>
                  </a:tblGrid>
                  <a:tr h="370840">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1</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2</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3</a:t>
                          </a:r>
                        </a:p>
                      </a:txBody>
                      <a:tcPr anchor="ctr">
                        <a:solidFill>
                          <a:srgbClr val="EFE9D9"/>
                        </a:solidFill>
                      </a:tcPr>
                    </a:tc>
                    <a:extLst>
                      <a:ext uri="{0D108BD9-81ED-4DB2-BD59-A6C34878D82A}">
                        <a16:rowId xmlns:a16="http://schemas.microsoft.com/office/drawing/2014/main" val="287031475"/>
                      </a:ext>
                    </a:extLst>
                  </a:tr>
                  <a:tr h="370840">
                    <a:tc rowSpan="3">
                      <a:txBody>
                        <a:bodyPr/>
                        <a:lstStyle/>
                        <a:p>
                          <a:endParaRPr lang="en-US"/>
                        </a:p>
                      </a:txBody>
                      <a:tcPr anchor="ctr">
                        <a:blipFill>
                          <a:blip r:embed="rId4"/>
                          <a:stretch>
                            <a:fillRect t="-36364" r="-459091" b="-9091"/>
                          </a:stretch>
                        </a:blipFill>
                      </a:tcPr>
                    </a:tc>
                    <a:tc rowSpan="3">
                      <a:txBody>
                        <a:bodyPr/>
                        <a:lstStyle/>
                        <a:p>
                          <a:endParaRPr lang="en-US"/>
                        </a:p>
                      </a:txBody>
                      <a:tcPr anchor="ctr">
                        <a:blipFill>
                          <a:blip r:embed="rId4"/>
                          <a:stretch>
                            <a:fillRect l="-58667" t="-36364" r="-169333" b="-9091"/>
                          </a:stretch>
                        </a:blipFill>
                      </a:tcPr>
                    </a:tc>
                    <a:tc>
                      <a:txBody>
                        <a:bodyPr/>
                        <a:lstStyle/>
                        <a:p>
                          <a:endParaRPr lang="en-US"/>
                        </a:p>
                      </a:txBody>
                      <a:tcPr anchor="ctr">
                        <a:blipFill>
                          <a:blip r:embed="rId4"/>
                          <a:stretch>
                            <a:fillRect l="-94444" t="-110345" r="-794" b="-231034"/>
                          </a:stretch>
                        </a:blipFill>
                      </a:tcPr>
                    </a:tc>
                    <a:extLst>
                      <a:ext uri="{0D108BD9-81ED-4DB2-BD59-A6C34878D82A}">
                        <a16:rowId xmlns:a16="http://schemas.microsoft.com/office/drawing/2014/main" val="2608197789"/>
                      </a:ext>
                    </a:extLst>
                  </a:tr>
                  <a:tr h="370840">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endParaRPr lang="en-US"/>
                        </a:p>
                      </a:txBody>
                      <a:tcPr anchor="ctr">
                        <a:blipFill>
                          <a:blip r:embed="rId4"/>
                          <a:stretch>
                            <a:fillRect l="-94444" t="-203333" r="-794" b="-123333"/>
                          </a:stretch>
                        </a:blipFill>
                      </a:tcPr>
                    </a:tc>
                    <a:extLst>
                      <a:ext uri="{0D108BD9-81ED-4DB2-BD59-A6C34878D82A}">
                        <a16:rowId xmlns:a16="http://schemas.microsoft.com/office/drawing/2014/main" val="2008123450"/>
                      </a:ext>
                    </a:extLst>
                  </a:tr>
                  <a:tr h="370840">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endParaRPr lang="en-US"/>
                        </a:p>
                      </a:txBody>
                      <a:tcPr anchor="ctr">
                        <a:blipFill>
                          <a:blip r:embed="rId4"/>
                          <a:stretch>
                            <a:fillRect l="-94444" t="-313793" r="-794" b="-27586"/>
                          </a:stretch>
                        </a:blipFill>
                      </a:tcPr>
                    </a:tc>
                    <a:extLst>
                      <a:ext uri="{0D108BD9-81ED-4DB2-BD59-A6C34878D82A}">
                        <a16:rowId xmlns:a16="http://schemas.microsoft.com/office/drawing/2014/main" val="178086263"/>
                      </a:ext>
                    </a:extLst>
                  </a:tr>
                </a:tbl>
              </a:graphicData>
            </a:graphic>
          </p:graphicFrame>
        </mc:Fallback>
      </mc:AlternateContent>
    </p:spTree>
    <p:extLst>
      <p:ext uri="{BB962C8B-B14F-4D97-AF65-F5344CB8AC3E}">
        <p14:creationId xmlns:p14="http://schemas.microsoft.com/office/powerpoint/2010/main" val="14780945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Photon Selections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1" y="948690"/>
                <a:ext cx="5574956" cy="3738615"/>
              </a:xfrm>
            </p:spPr>
            <p:txBody>
              <a:bodyPr anchor="ctr">
                <a:normAutofit/>
              </a:bodyPr>
              <a:lstStyle/>
              <a:p>
                <a:pPr>
                  <a:spcBef>
                    <a:spcPts val="1800"/>
                  </a:spcBef>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Require events have at least one diphoton candidate before applying photon selections</a:t>
                </a:r>
              </a:p>
              <a:p>
                <a:pPr>
                  <a:spcBef>
                    <a:spcPts val="1800"/>
                  </a:spcBef>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Selections are applied to events passing pre-selections with at least 4 photon candidates</a:t>
                </a:r>
              </a:p>
              <a:p>
                <a:pPr>
                  <a:spcBef>
                    <a:spcPts val="1800"/>
                  </a:spcBef>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ΔM = |</a:t>
                </a:r>
                <a14:m>
                  <m:oMath xmlns:m="http://schemas.openxmlformats.org/officeDocument/2006/math">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𝑎</m:t>
                            </m:r>
                          </m:sub>
                        </m:sSub>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𝑏</m:t>
                            </m:r>
                          </m:sub>
                        </m:sSub>
                      </m:sub>
                    </m:s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𝑐</m:t>
                            </m:r>
                          </m:sub>
                        </m:sSub>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𝑑</m:t>
                            </m:r>
                          </m:sub>
                        </m:sSub>
                      </m:sub>
                    </m:sSub>
                  </m:oMath>
                </a14:m>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is minimized to choose optimal pseudoscalar candidates</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1" y="948690"/>
                <a:ext cx="5574956" cy="3738615"/>
              </a:xfrm>
              <a:blipFill>
                <a:blip r:embed="rId3"/>
                <a:stretch>
                  <a:fillRect l="-911" b="-1014"/>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graphicFrame>
            <p:nvGraphicFramePr>
              <p:cNvPr id="8" name="Table 7">
                <a:extLst>
                  <a:ext uri="{FF2B5EF4-FFF2-40B4-BE49-F238E27FC236}">
                    <a16:creationId xmlns:a16="http://schemas.microsoft.com/office/drawing/2014/main" id="{1D377B6A-01BC-CED8-1959-51D05FDC9234}"/>
                  </a:ext>
                </a:extLst>
              </p:cNvPr>
              <p:cNvGraphicFramePr>
                <a:graphicFrameLocks noGrp="1"/>
              </p:cNvGraphicFramePr>
              <p:nvPr>
                <p:extLst>
                  <p:ext uri="{D42A27DB-BD31-4B8C-83A1-F6EECF244321}">
                    <p14:modId xmlns:p14="http://schemas.microsoft.com/office/powerpoint/2010/main" val="1970318179"/>
                  </p:ext>
                </p:extLst>
              </p:nvPr>
            </p:nvGraphicFramePr>
            <p:xfrm>
              <a:off x="106968" y="4687305"/>
              <a:ext cx="6417400" cy="1871091"/>
            </p:xfrm>
            <a:graphic>
              <a:graphicData uri="http://schemas.openxmlformats.org/drawingml/2006/table">
                <a:tbl>
                  <a:tblPr firstRow="1" bandRow="1">
                    <a:tableStyleId>{5C22544A-7EE6-4342-B048-85BDC9FD1C3A}</a:tableStyleId>
                  </a:tblPr>
                  <a:tblGrid>
                    <a:gridCol w="595183">
                      <a:extLst>
                        <a:ext uri="{9D8B030D-6E8A-4147-A177-3AD203B41FA5}">
                          <a16:colId xmlns:a16="http://schemas.microsoft.com/office/drawing/2014/main" val="3796716566"/>
                        </a:ext>
                      </a:extLst>
                    </a:gridCol>
                    <a:gridCol w="914400">
                      <a:extLst>
                        <a:ext uri="{9D8B030D-6E8A-4147-A177-3AD203B41FA5}">
                          <a16:colId xmlns:a16="http://schemas.microsoft.com/office/drawing/2014/main" val="3951000539"/>
                        </a:ext>
                      </a:extLst>
                    </a:gridCol>
                    <a:gridCol w="2199503">
                      <a:extLst>
                        <a:ext uri="{9D8B030D-6E8A-4147-A177-3AD203B41FA5}">
                          <a16:colId xmlns:a16="http://schemas.microsoft.com/office/drawing/2014/main" val="4184018168"/>
                        </a:ext>
                      </a:extLst>
                    </a:gridCol>
                    <a:gridCol w="2708314">
                      <a:extLst>
                        <a:ext uri="{9D8B030D-6E8A-4147-A177-3AD203B41FA5}">
                          <a16:colId xmlns:a16="http://schemas.microsoft.com/office/drawing/2014/main" val="3640913909"/>
                        </a:ext>
                      </a:extLst>
                    </a:gridCol>
                  </a:tblGrid>
                  <a:tr h="370840">
                    <a:tc>
                      <a:txBody>
                        <a:bodyPr/>
                        <a:lstStyle/>
                        <a:p>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noFill/>
                      </a:tcPr>
                    </a:tc>
                    <a:tc>
                      <a:txBody>
                        <a:bodyPr/>
                        <a:lstStyle/>
                        <a:p>
                          <a:pPr algn="ctr"/>
                          <a:r>
                            <a:rPr lang="en-US" b="0" baseline="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0"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Para xmlns:m="http://schemas.openxmlformats.org/officeDocument/2006/math">
                              <m:oMathParaPr>
                                <m:jc m:val="centerGroup"/>
                              </m:oMathParaPr>
                              <m:oMath xmlns:m="http://schemas.openxmlformats.org/officeDocument/2006/math">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extLst>
                      <a:ext uri="{0D108BD9-81ED-4DB2-BD59-A6C34878D82A}">
                        <a16:rowId xmlns:a16="http://schemas.microsoft.com/office/drawing/2014/main" val="2636269256"/>
                      </a:ext>
                    </a:extLst>
                  </a:tr>
                  <a:tr h="370840">
                    <a:tc>
                      <a:txBody>
                        <a:bodyPr/>
                        <a:lstStyle/>
                        <a:p>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1</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30.0</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rowSpan="4">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i="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2.5</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1.442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i="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1.556</a:t>
                          </a:r>
                        </a:p>
                      </a:txBody>
                      <a:tcPr anchor="ctr">
                        <a:solidFill>
                          <a:srgbClr val="E1E8F2"/>
                        </a:solidFill>
                      </a:tcPr>
                    </a:tc>
                    <a:tc rowSpan="4">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110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i="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sSub>
                                <m:sSubPr>
                                  <m:ctrlPr>
                                    <a:rPr lang="en-US" b="0"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180 GeV</a:t>
                          </a:r>
                        </a:p>
                      </a:txBody>
                      <a:tcPr anchor="ctr">
                        <a:solidFill>
                          <a:srgbClr val="E1E8F2"/>
                        </a:solidFill>
                      </a:tcPr>
                    </a:tc>
                    <a:extLst>
                      <a:ext uri="{0D108BD9-81ED-4DB2-BD59-A6C34878D82A}">
                        <a16:rowId xmlns:a16="http://schemas.microsoft.com/office/drawing/2014/main" val="143519405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2</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18.0</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90130652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3</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15.0</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08837344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4</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15.0</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169555862"/>
                      </a:ext>
                    </a:extLst>
                  </a:tr>
                </a:tbl>
              </a:graphicData>
            </a:graphic>
          </p:graphicFrame>
        </mc:Choice>
        <mc:Fallback>
          <p:graphicFrame>
            <p:nvGraphicFramePr>
              <p:cNvPr id="8" name="Table 7">
                <a:extLst>
                  <a:ext uri="{FF2B5EF4-FFF2-40B4-BE49-F238E27FC236}">
                    <a16:creationId xmlns:a16="http://schemas.microsoft.com/office/drawing/2014/main" id="{1D377B6A-01BC-CED8-1959-51D05FDC9234}"/>
                  </a:ext>
                </a:extLst>
              </p:cNvPr>
              <p:cNvGraphicFramePr>
                <a:graphicFrameLocks noGrp="1"/>
              </p:cNvGraphicFramePr>
              <p:nvPr>
                <p:extLst>
                  <p:ext uri="{D42A27DB-BD31-4B8C-83A1-F6EECF244321}">
                    <p14:modId xmlns:p14="http://schemas.microsoft.com/office/powerpoint/2010/main" val="1970318179"/>
                  </p:ext>
                </p:extLst>
              </p:nvPr>
            </p:nvGraphicFramePr>
            <p:xfrm>
              <a:off x="106968" y="4687305"/>
              <a:ext cx="6417400" cy="1871091"/>
            </p:xfrm>
            <a:graphic>
              <a:graphicData uri="http://schemas.openxmlformats.org/drawingml/2006/table">
                <a:tbl>
                  <a:tblPr firstRow="1" bandRow="1">
                    <a:tableStyleId>{5C22544A-7EE6-4342-B048-85BDC9FD1C3A}</a:tableStyleId>
                  </a:tblPr>
                  <a:tblGrid>
                    <a:gridCol w="595183">
                      <a:extLst>
                        <a:ext uri="{9D8B030D-6E8A-4147-A177-3AD203B41FA5}">
                          <a16:colId xmlns:a16="http://schemas.microsoft.com/office/drawing/2014/main" val="3796716566"/>
                        </a:ext>
                      </a:extLst>
                    </a:gridCol>
                    <a:gridCol w="914400">
                      <a:extLst>
                        <a:ext uri="{9D8B030D-6E8A-4147-A177-3AD203B41FA5}">
                          <a16:colId xmlns:a16="http://schemas.microsoft.com/office/drawing/2014/main" val="3951000539"/>
                        </a:ext>
                      </a:extLst>
                    </a:gridCol>
                    <a:gridCol w="2199503">
                      <a:extLst>
                        <a:ext uri="{9D8B030D-6E8A-4147-A177-3AD203B41FA5}">
                          <a16:colId xmlns:a16="http://schemas.microsoft.com/office/drawing/2014/main" val="4184018168"/>
                        </a:ext>
                      </a:extLst>
                    </a:gridCol>
                    <a:gridCol w="2708314">
                      <a:extLst>
                        <a:ext uri="{9D8B030D-6E8A-4147-A177-3AD203B41FA5}">
                          <a16:colId xmlns:a16="http://schemas.microsoft.com/office/drawing/2014/main" val="3640913909"/>
                        </a:ext>
                      </a:extLst>
                    </a:gridCol>
                  </a:tblGrid>
                  <a:tr h="387731">
                    <a:tc>
                      <a:txBody>
                        <a:bodyPr/>
                        <a:lstStyle/>
                        <a:p>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noFill/>
                      </a:tcPr>
                    </a:tc>
                    <a:tc>
                      <a:txBody>
                        <a:bodyPr/>
                        <a:lstStyle/>
                        <a:p>
                          <a:pPr algn="ctr"/>
                          <a:r>
                            <a:rPr lang="en-US" b="0" baseline="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0"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endParaRPr lang="en-US"/>
                        </a:p>
                      </a:txBody>
                      <a:tcPr anchor="ctr">
                        <a:blipFill>
                          <a:blip r:embed="rId4"/>
                          <a:stretch>
                            <a:fillRect l="-69364" t="-6452" r="-124855" b="-403226"/>
                          </a:stretch>
                        </a:blipFill>
                      </a:tcPr>
                    </a:tc>
                    <a:tc>
                      <a:txBody>
                        <a:bodyPr/>
                        <a:lstStyle/>
                        <a:p>
                          <a:endParaRPr lang="en-US"/>
                        </a:p>
                      </a:txBody>
                      <a:tcPr anchor="ctr">
                        <a:blipFill>
                          <a:blip r:embed="rId4"/>
                          <a:stretch>
                            <a:fillRect l="-136916" t="-6452" r="-935" b="-403226"/>
                          </a:stretch>
                        </a:blipFill>
                      </a:tcPr>
                    </a:tc>
                    <a:extLst>
                      <a:ext uri="{0D108BD9-81ED-4DB2-BD59-A6C34878D82A}">
                        <a16:rowId xmlns:a16="http://schemas.microsoft.com/office/drawing/2014/main" val="2636269256"/>
                      </a:ext>
                    </a:extLst>
                  </a:tr>
                  <a:tr h="370840">
                    <a:tc>
                      <a:txBody>
                        <a:bodyPr/>
                        <a:lstStyle/>
                        <a:p>
                          <a:endParaRPr lang="en-US"/>
                        </a:p>
                      </a:txBody>
                      <a:tcPr anchor="ctr">
                        <a:blipFill>
                          <a:blip r:embed="rId4"/>
                          <a:stretch>
                            <a:fillRect l="-2128" t="-113793" r="-980851" b="-331034"/>
                          </a:stretch>
                        </a:blipFill>
                      </a:tcPr>
                    </a:tc>
                    <a:tc>
                      <a:txBody>
                        <a:bodyPr/>
                        <a:lstStyle/>
                        <a:p>
                          <a:endParaRPr lang="en-US"/>
                        </a:p>
                      </a:txBody>
                      <a:tcPr anchor="ctr">
                        <a:blipFill>
                          <a:blip r:embed="rId4"/>
                          <a:stretch>
                            <a:fillRect l="-66667" t="-113793" r="-540278" b="-331034"/>
                          </a:stretch>
                        </a:blipFill>
                      </a:tcPr>
                    </a:tc>
                    <a:tc rowSpan="4">
                      <a:txBody>
                        <a:bodyPr/>
                        <a:lstStyle/>
                        <a:p>
                          <a:endParaRPr lang="en-US"/>
                        </a:p>
                      </a:txBody>
                      <a:tcPr anchor="ctr">
                        <a:blipFill>
                          <a:blip r:embed="rId4"/>
                          <a:stretch>
                            <a:fillRect l="-69364" t="-28205" r="-124855" b="-6838"/>
                          </a:stretch>
                        </a:blipFill>
                      </a:tcPr>
                    </a:tc>
                    <a:tc rowSpan="4">
                      <a:txBody>
                        <a:bodyPr/>
                        <a:lstStyle/>
                        <a:p>
                          <a:endParaRPr lang="en-US"/>
                        </a:p>
                      </a:txBody>
                      <a:tcPr anchor="ctr">
                        <a:blipFill>
                          <a:blip r:embed="rId4"/>
                          <a:stretch>
                            <a:fillRect l="-136916" t="-28205" r="-935" b="-6838"/>
                          </a:stretch>
                        </a:blipFill>
                      </a:tcPr>
                    </a:tc>
                    <a:extLst>
                      <a:ext uri="{0D108BD9-81ED-4DB2-BD59-A6C34878D82A}">
                        <a16:rowId xmlns:a16="http://schemas.microsoft.com/office/drawing/2014/main" val="1435194050"/>
                      </a:ext>
                    </a:extLst>
                  </a:tr>
                  <a:tr h="370840">
                    <a:tc>
                      <a:txBody>
                        <a:bodyPr/>
                        <a:lstStyle/>
                        <a:p>
                          <a:endParaRPr lang="en-US"/>
                        </a:p>
                      </a:txBody>
                      <a:tcPr anchor="ctr">
                        <a:blipFill>
                          <a:blip r:embed="rId4"/>
                          <a:stretch>
                            <a:fillRect l="-2128" t="-213793" r="-980851" b="-231034"/>
                          </a:stretch>
                        </a:blipFill>
                      </a:tcPr>
                    </a:tc>
                    <a:tc>
                      <a:txBody>
                        <a:bodyPr/>
                        <a:lstStyle/>
                        <a:p>
                          <a:endParaRPr lang="en-US"/>
                        </a:p>
                      </a:txBody>
                      <a:tcPr anchor="ctr">
                        <a:blipFill>
                          <a:blip r:embed="rId4"/>
                          <a:stretch>
                            <a:fillRect l="-66667" t="-213793" r="-540278" b="-231034"/>
                          </a:stretch>
                        </a:blip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901306529"/>
                      </a:ext>
                    </a:extLst>
                  </a:tr>
                  <a:tr h="370840">
                    <a:tc>
                      <a:txBody>
                        <a:bodyPr/>
                        <a:lstStyle/>
                        <a:p>
                          <a:endParaRPr lang="en-US"/>
                        </a:p>
                      </a:txBody>
                      <a:tcPr anchor="ctr">
                        <a:blipFill>
                          <a:blip r:embed="rId4"/>
                          <a:stretch>
                            <a:fillRect l="-2128" t="-303333" r="-980851" b="-123333"/>
                          </a:stretch>
                        </a:blipFill>
                      </a:tcPr>
                    </a:tc>
                    <a:tc>
                      <a:txBody>
                        <a:bodyPr/>
                        <a:lstStyle/>
                        <a:p>
                          <a:endParaRPr lang="en-US"/>
                        </a:p>
                      </a:txBody>
                      <a:tcPr anchor="ctr">
                        <a:blipFill>
                          <a:blip r:embed="rId4"/>
                          <a:stretch>
                            <a:fillRect l="-66667" t="-303333" r="-540278" b="-123333"/>
                          </a:stretch>
                        </a:blip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088373445"/>
                      </a:ext>
                    </a:extLst>
                  </a:tr>
                  <a:tr h="370840">
                    <a:tc>
                      <a:txBody>
                        <a:bodyPr/>
                        <a:lstStyle/>
                        <a:p>
                          <a:endParaRPr lang="en-US"/>
                        </a:p>
                      </a:txBody>
                      <a:tcPr anchor="ctr">
                        <a:blipFill>
                          <a:blip r:embed="rId4"/>
                          <a:stretch>
                            <a:fillRect l="-2128" t="-417241" r="-980851" b="-27586"/>
                          </a:stretch>
                        </a:blipFill>
                      </a:tcPr>
                    </a:tc>
                    <a:tc>
                      <a:txBody>
                        <a:bodyPr/>
                        <a:lstStyle/>
                        <a:p>
                          <a:endParaRPr lang="en-US"/>
                        </a:p>
                      </a:txBody>
                      <a:tcPr anchor="ctr">
                        <a:blipFill>
                          <a:blip r:embed="rId4"/>
                          <a:stretch>
                            <a:fillRect l="-66667" t="-417241" r="-540278" b="-27586"/>
                          </a:stretch>
                        </a:blip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169555862"/>
                      </a:ext>
                    </a:extLst>
                  </a:tr>
                </a:tbl>
              </a:graphicData>
            </a:graphic>
          </p:graphicFrame>
        </mc:Fallback>
      </mc:AlternateContent>
      <p:pic>
        <p:nvPicPr>
          <p:cNvPr id="6" name="Picture 5" descr="A graph of different colored lines&#10;&#10;Description automatically generated">
            <a:extLst>
              <a:ext uri="{FF2B5EF4-FFF2-40B4-BE49-F238E27FC236}">
                <a16:creationId xmlns:a16="http://schemas.microsoft.com/office/drawing/2014/main" id="{5FBB530C-108E-2DD0-A794-09C0CEB0D872}"/>
              </a:ext>
            </a:extLst>
          </p:cNvPr>
          <p:cNvPicPr>
            <a:picLocks noChangeAspect="1"/>
          </p:cNvPicPr>
          <p:nvPr/>
        </p:nvPicPr>
        <p:blipFill rotWithShape="1">
          <a:blip r:embed="rId5"/>
          <a:srcRect t="7895" r="4916"/>
          <a:stretch/>
        </p:blipFill>
        <p:spPr>
          <a:xfrm>
            <a:off x="6609323" y="951232"/>
            <a:ext cx="5460115" cy="3966758"/>
          </a:xfrm>
          <a:prstGeom prst="rect">
            <a:avLst/>
          </a:prstGeom>
          <a:ln>
            <a:solidFill>
              <a:schemeClr val="accent1">
                <a:shade val="15000"/>
              </a:schemeClr>
            </a:solidFill>
          </a:ln>
          <a:effectLst>
            <a:outerShdw blurRad="50800" dist="38100" dir="2700000" algn="tl" rotWithShape="0">
              <a:srgbClr val="0C2240">
                <a:alpha val="40000"/>
              </a:srgbClr>
            </a:outerShdw>
          </a:effectLst>
        </p:spPr>
      </p:pic>
      <p:sp>
        <p:nvSpPr>
          <p:cNvPr id="11" name="TextBox 10">
            <a:extLst>
              <a:ext uri="{FF2B5EF4-FFF2-40B4-BE49-F238E27FC236}">
                <a16:creationId xmlns:a16="http://schemas.microsoft.com/office/drawing/2014/main" id="{D51845D5-EF54-D224-C02E-09298E246DF5}"/>
              </a:ext>
            </a:extLst>
          </p:cNvPr>
          <p:cNvSpPr txBox="1"/>
          <p:nvPr/>
        </p:nvSpPr>
        <p:spPr>
          <a:xfrm>
            <a:off x="6730509" y="5163245"/>
            <a:ext cx="4765491" cy="1569660"/>
          </a:xfrm>
          <a:prstGeom prst="rect">
            <a:avLst/>
          </a:prstGeom>
          <a:noFill/>
        </p:spPr>
        <p:txBody>
          <a:bodyPr wrap="square">
            <a:spAutoFit/>
          </a:bodyPr>
          <a:lstStyle/>
          <a:p>
            <a:pPr marL="0" indent="0">
              <a:buSzPct val="80000"/>
              <a:buNone/>
              <a:tabLst>
                <a:tab pos="1057275" algn="l"/>
              </a:tabLst>
            </a:pPr>
            <a:r>
              <a:rPr lang="en-US" sz="1600" u="sng"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Above</a:t>
            </a: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Efficiencies of selections at various stages of selections for all nominal pseudoscalar mass points. This should improve at higher mass points.</a:t>
            </a:r>
          </a:p>
          <a:p>
            <a:pPr marL="0" indent="0">
              <a:buSzPct val="80000"/>
              <a:buNone/>
              <a:tabLst>
                <a:tab pos="1057275" algn="l"/>
              </a:tabLst>
            </a:pPr>
            <a:endPar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1600" u="sng"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Left</a:t>
            </a: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Additional selections applied to photons passing pre-selections.</a:t>
            </a:r>
            <a:endParaRPr lang="en-US" sz="1600" u="sng"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p:spTree>
    <p:extLst>
      <p:ext uri="{BB962C8B-B14F-4D97-AF65-F5344CB8AC3E}">
        <p14:creationId xmlns:p14="http://schemas.microsoft.com/office/powerpoint/2010/main" val="4613614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Results of Selections</a:t>
            </a:r>
          </a:p>
        </p:txBody>
      </p:sp>
      <p:cxnSp>
        <p:nvCxnSpPr>
          <p:cNvPr id="4" name="Straight Connector 3">
            <a:extLst>
              <a:ext uri="{FF2B5EF4-FFF2-40B4-BE49-F238E27FC236}">
                <a16:creationId xmlns:a16="http://schemas.microsoft.com/office/drawing/2014/main" id="{F2B819A0-1E3E-9324-260B-0AAA65E34DC5}"/>
              </a:ext>
            </a:extLst>
          </p:cNvPr>
          <p:cNvCxnSpPr>
            <a:cxnSpLocks/>
          </p:cNvCxnSpPr>
          <p:nvPr/>
        </p:nvCxnSpPr>
        <p:spPr>
          <a:xfrm>
            <a:off x="696000" y="717684"/>
            <a:ext cx="54889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3A39F4C4-9B3E-0A04-E27C-DA49E3551DF5}"/>
              </a:ext>
            </a:extLst>
          </p:cNvPr>
          <p:cNvGrpSpPr/>
          <p:nvPr/>
        </p:nvGrpSpPr>
        <p:grpSpPr>
          <a:xfrm>
            <a:off x="5851098" y="63340"/>
            <a:ext cx="6340902" cy="6712244"/>
            <a:chOff x="5861336" y="365039"/>
            <a:chExt cx="5085310" cy="5383121"/>
          </a:xfrm>
        </p:grpSpPr>
        <p:pic>
          <p:nvPicPr>
            <p:cNvPr id="16" name="Picture 15">
              <a:extLst>
                <a:ext uri="{FF2B5EF4-FFF2-40B4-BE49-F238E27FC236}">
                  <a16:creationId xmlns:a16="http://schemas.microsoft.com/office/drawing/2014/main" id="{55965495-A5F7-D4A9-F613-A391A84647E1}"/>
                </a:ext>
              </a:extLst>
            </p:cNvPr>
            <p:cNvPicPr>
              <a:picLocks noChangeAspect="1"/>
            </p:cNvPicPr>
            <p:nvPr/>
          </p:nvPicPr>
          <p:blipFill>
            <a:blip r:embed="rId3"/>
            <a:srcRect l="3780" r="3780"/>
            <a:stretch/>
          </p:blipFill>
          <p:spPr>
            <a:xfrm>
              <a:off x="5861336" y="3013944"/>
              <a:ext cx="2589940" cy="2734216"/>
            </a:xfrm>
            <a:prstGeom prst="rect">
              <a:avLst/>
            </a:prstGeom>
            <a:ln>
              <a:noFill/>
            </a:ln>
            <a:effectLst/>
          </p:spPr>
        </p:pic>
        <p:pic>
          <p:nvPicPr>
            <p:cNvPr id="19" name="Picture 18">
              <a:extLst>
                <a:ext uri="{FF2B5EF4-FFF2-40B4-BE49-F238E27FC236}">
                  <a16:creationId xmlns:a16="http://schemas.microsoft.com/office/drawing/2014/main" id="{4D59CCFE-318D-4DCC-5DF0-9C25846400BB}"/>
                </a:ext>
              </a:extLst>
            </p:cNvPr>
            <p:cNvPicPr>
              <a:picLocks noChangeAspect="1"/>
            </p:cNvPicPr>
            <p:nvPr/>
          </p:nvPicPr>
          <p:blipFill>
            <a:blip r:embed="rId4"/>
            <a:srcRect l="3780" r="3780"/>
            <a:stretch/>
          </p:blipFill>
          <p:spPr>
            <a:xfrm>
              <a:off x="5861336" y="365039"/>
              <a:ext cx="2589940" cy="2734216"/>
            </a:xfrm>
            <a:prstGeom prst="rect">
              <a:avLst/>
            </a:prstGeom>
            <a:ln>
              <a:noFill/>
            </a:ln>
            <a:effectLst/>
          </p:spPr>
        </p:pic>
        <p:pic>
          <p:nvPicPr>
            <p:cNvPr id="18" name="Picture 17">
              <a:extLst>
                <a:ext uri="{FF2B5EF4-FFF2-40B4-BE49-F238E27FC236}">
                  <a16:creationId xmlns:a16="http://schemas.microsoft.com/office/drawing/2014/main" id="{EDC7AB0C-5549-CBBE-E73F-8C5AA39AEBED}"/>
                </a:ext>
              </a:extLst>
            </p:cNvPr>
            <p:cNvPicPr>
              <a:picLocks noChangeAspect="1"/>
            </p:cNvPicPr>
            <p:nvPr/>
          </p:nvPicPr>
          <p:blipFill>
            <a:blip r:embed="rId5"/>
            <a:srcRect l="3780" r="3780"/>
            <a:stretch/>
          </p:blipFill>
          <p:spPr>
            <a:xfrm>
              <a:off x="8356705" y="3013944"/>
              <a:ext cx="2589940" cy="2734216"/>
            </a:xfrm>
            <a:prstGeom prst="rect">
              <a:avLst/>
            </a:prstGeom>
            <a:ln>
              <a:noFill/>
            </a:ln>
            <a:effectLst/>
          </p:spPr>
        </p:pic>
        <p:pic>
          <p:nvPicPr>
            <p:cNvPr id="20" name="Picture 19">
              <a:extLst>
                <a:ext uri="{FF2B5EF4-FFF2-40B4-BE49-F238E27FC236}">
                  <a16:creationId xmlns:a16="http://schemas.microsoft.com/office/drawing/2014/main" id="{E443965C-CAC9-B449-B855-BCB4B3B7555E}"/>
                </a:ext>
              </a:extLst>
            </p:cNvPr>
            <p:cNvPicPr>
              <a:picLocks noChangeAspect="1"/>
            </p:cNvPicPr>
            <p:nvPr/>
          </p:nvPicPr>
          <p:blipFill>
            <a:blip r:embed="rId6"/>
            <a:srcRect l="3780" r="3780"/>
            <a:stretch/>
          </p:blipFill>
          <p:spPr>
            <a:xfrm>
              <a:off x="8356706" y="365039"/>
              <a:ext cx="2589940" cy="2734217"/>
            </a:xfrm>
            <a:prstGeom prst="rect">
              <a:avLst/>
            </a:prstGeom>
            <a:ln>
              <a:noFill/>
            </a:ln>
            <a:effectLst/>
          </p:spPr>
        </p:pic>
      </p:grpSp>
      <p:sp>
        <p:nvSpPr>
          <p:cNvPr id="9" name="TextBox 8">
            <a:extLst>
              <a:ext uri="{FF2B5EF4-FFF2-40B4-BE49-F238E27FC236}">
                <a16:creationId xmlns:a16="http://schemas.microsoft.com/office/drawing/2014/main" id="{F1AF0FF3-EAF0-71FD-D2AC-4143C06525FF}"/>
              </a:ext>
            </a:extLst>
          </p:cNvPr>
          <p:cNvSpPr txBox="1"/>
          <p:nvPr/>
        </p:nvSpPr>
        <p:spPr>
          <a:xfrm>
            <a:off x="836769" y="1001027"/>
            <a:ext cx="4918572" cy="2308324"/>
          </a:xfrm>
          <a:prstGeom prst="rect">
            <a:avLst/>
          </a:prstGeom>
          <a:noFill/>
        </p:spPr>
        <p:txBody>
          <a:bodyPr wrap="square" rtlCol="0">
            <a:spAutoFit/>
          </a:bodyPr>
          <a:lstStyle/>
          <a:p>
            <a:r>
              <a:rPr lang="en-US" sz="2400" b="1" dirty="0">
                <a:latin typeface="CMU Serif Roman" panose="02000603000000000000" pitchFamily="2" charset="0"/>
                <a:ea typeface="CMU Serif Roman" panose="02000603000000000000" pitchFamily="2" charset="0"/>
                <a:cs typeface="CMU Serif Roman" panose="02000603000000000000" pitchFamily="2" charset="0"/>
              </a:rPr>
              <a:t>Photon MVA ID</a:t>
            </a:r>
          </a:p>
          <a:p>
            <a:pPr marL="800100" lvl="1" indent="-342900">
              <a:buFont typeface="Arial" panose="020B0604020202020204" pitchFamily="34" charset="0"/>
              <a:buChar char="•"/>
            </a:pP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a:p>
            <a:pPr marL="800100" lvl="1" indent="-342900">
              <a:buFont typeface="Arial" panose="020B0604020202020204" pitchFamily="34" charset="0"/>
              <a:buChar char="•"/>
            </a:pP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a:p>
            <a:pPr marL="800100" lvl="1" indent="-342900">
              <a:buFont typeface="Arial" panose="020B0604020202020204" pitchFamily="34" charset="0"/>
              <a:buChar char="•"/>
            </a:pP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a:p>
            <a:pPr marL="800100" lvl="1" indent="-342900">
              <a:buFont typeface="Arial" panose="020B0604020202020204" pitchFamily="34" charset="0"/>
              <a:buChar char="•"/>
            </a:pP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a:p>
            <a:pPr marL="800100" lvl="1" indent="-342900">
              <a:buFont typeface="Arial" panose="020B0604020202020204" pitchFamily="34" charset="0"/>
              <a:buChar char="•"/>
            </a:pP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a:p>
            <a:pPr marL="800100" lvl="1" indent="-342900">
              <a:buFont typeface="Arial" panose="020B0604020202020204" pitchFamily="34" charset="0"/>
              <a:buChar char="•"/>
            </a:pP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p:txBody>
      </p:sp>
    </p:spTree>
    <p:extLst>
      <p:ext uri="{BB962C8B-B14F-4D97-AF65-F5344CB8AC3E}">
        <p14:creationId xmlns:p14="http://schemas.microsoft.com/office/powerpoint/2010/main" val="24654117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3FB387-931C-D256-0C87-699F7B6C2A82}"/>
              </a:ext>
            </a:extLst>
          </p:cNvPr>
          <p:cNvSpPr txBox="1"/>
          <p:nvPr/>
        </p:nvSpPr>
        <p:spPr>
          <a:xfrm>
            <a:off x="836769" y="1001027"/>
            <a:ext cx="4918572" cy="2000548"/>
          </a:xfrm>
          <a:prstGeom prst="rect">
            <a:avLst/>
          </a:prstGeom>
          <a:noFill/>
        </p:spPr>
        <p:txBody>
          <a:bodyPr wrap="square" rtlCol="0">
            <a:spAutoFit/>
          </a:bodyPr>
          <a:lstStyle/>
          <a:p>
            <a:r>
              <a:rPr lang="en-US" sz="2400" b="1" dirty="0">
                <a:latin typeface="CMU Serif Roman" panose="02000603000000000000" pitchFamily="2" charset="0"/>
                <a:ea typeface="CMU Serif Roman" panose="02000603000000000000" pitchFamily="2" charset="0"/>
                <a:cs typeface="CMU Serif Roman" panose="02000603000000000000" pitchFamily="2" charset="0"/>
              </a:rPr>
              <a:t>Pseudoscalar Mass Difference</a:t>
            </a:r>
          </a:p>
          <a:p>
            <a:pPr marL="914400" lvl="1" indent="-457200">
              <a:buFont typeface="Arial" panose="020B0604020202020204" pitchFamily="34" charset="0"/>
              <a:buChar char="•"/>
            </a:pP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a:p>
            <a:pPr marL="914400" lvl="1" indent="-457200">
              <a:buFont typeface="Arial" panose="020B0604020202020204" pitchFamily="34" charset="0"/>
              <a:buChar char="•"/>
            </a:pP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a:p>
            <a:pPr marL="914400" lvl="1" indent="-457200">
              <a:buFont typeface="Arial" panose="020B0604020202020204" pitchFamily="34" charset="0"/>
              <a:buChar char="•"/>
            </a:pP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a:p>
            <a:pPr marL="914400" lvl="1" indent="-457200">
              <a:buFont typeface="Arial" panose="020B0604020202020204" pitchFamily="34" charset="0"/>
              <a:buChar char="•"/>
            </a:pP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a:p>
            <a:pPr marL="914400" lvl="1" indent="-457200">
              <a:buFont typeface="Arial" panose="020B0604020202020204" pitchFamily="34" charset="0"/>
              <a:buChar char="•"/>
            </a:pP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p:txBody>
      </p:sp>
      <p:pic>
        <p:nvPicPr>
          <p:cNvPr id="12" name="Picture 11">
            <a:extLst>
              <a:ext uri="{FF2B5EF4-FFF2-40B4-BE49-F238E27FC236}">
                <a16:creationId xmlns:a16="http://schemas.microsoft.com/office/drawing/2014/main" id="{6856F47D-5637-FBDF-FEF5-EBD752A1B7A6}"/>
              </a:ext>
            </a:extLst>
          </p:cNvPr>
          <p:cNvPicPr>
            <a:picLocks noChangeAspect="1"/>
          </p:cNvPicPr>
          <p:nvPr/>
        </p:nvPicPr>
        <p:blipFill>
          <a:blip r:embed="rId3"/>
          <a:srcRect l="3780" r="3780"/>
          <a:stretch/>
        </p:blipFill>
        <p:spPr>
          <a:xfrm>
            <a:off x="5842572" y="505538"/>
            <a:ext cx="6008769" cy="6343497"/>
          </a:xfrm>
          <a:prstGeom prst="rect">
            <a:avLst/>
          </a:prstGeom>
          <a:ln>
            <a:noFill/>
          </a:ln>
          <a:effectLst/>
        </p:spPr>
      </p:pic>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Results of Selections (cont.)</a:t>
            </a:r>
          </a:p>
        </p:txBody>
      </p:sp>
      <p:cxnSp>
        <p:nvCxnSpPr>
          <p:cNvPr id="4" name="Straight Connector 3">
            <a:extLst>
              <a:ext uri="{FF2B5EF4-FFF2-40B4-BE49-F238E27FC236}">
                <a16:creationId xmlns:a16="http://schemas.microsoft.com/office/drawing/2014/main" id="{F2B819A0-1E3E-9324-260B-0AAA65E34DC5}"/>
              </a:ext>
            </a:extLst>
          </p:cNvPr>
          <p:cNvCxnSpPr>
            <a:cxnSpLocks/>
          </p:cNvCxnSpPr>
          <p:nvPr/>
        </p:nvCxnSpPr>
        <p:spPr>
          <a:xfrm>
            <a:off x="696000" y="717684"/>
            <a:ext cx="6780565"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696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spTree>
    <p:extLst>
      <p:ext uri="{BB962C8B-B14F-4D97-AF65-F5344CB8AC3E}">
        <p14:creationId xmlns:p14="http://schemas.microsoft.com/office/powerpoint/2010/main" val="13188155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Event Selection BDT</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199" y="800099"/>
            <a:ext cx="5472917" cy="4880815"/>
          </a:xfrm>
        </p:spPr>
        <p:txBody>
          <a:bodyPr>
            <a:normAutofit lnSpcReduction="10000"/>
          </a:bodyPr>
          <a:lstStyle/>
          <a:p>
            <a:pPr marL="0" indent="0">
              <a:buSzPct val="80000"/>
              <a:buNone/>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What is a BDT?</a:t>
            </a:r>
            <a:endParaRPr lang="en-US" sz="20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Boosted Decision Tree</a:t>
            </a:r>
          </a:p>
          <a:p>
            <a:pPr lvl="1">
              <a:buSzPct val="80000"/>
              <a:tabLst>
                <a:tab pos="1057275" algn="l"/>
              </a:tabLst>
            </a:pP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Combination of many weak learners (trees) into a strong classifier</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Need a BDT to </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better distinguish signal-like events from background-like events</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spcBef>
                <a:spcPts val="0"/>
              </a:spcBef>
              <a:buSzPct val="80000"/>
              <a:buNone/>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 BDT can significantly improve analysis sensitivity compared to a purely cut-based analysis.</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spcBef>
                <a:spcPts val="0"/>
              </a:spcBef>
              <a:buSzPct val="80000"/>
              <a:buNone/>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One event selection BDT model is produced for all mass points, made possible by using a constructed variable: hypothesis mass or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a:t>
            </a:r>
            <a:r>
              <a:rPr lang="en-US" sz="24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Hyp</a:t>
            </a:r>
            <a:endParaRPr lang="en-US" sz="2400"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12" name="Picture 11" descr="A graph of a number of events&#10;&#10;Description automatically generated">
            <a:extLst>
              <a:ext uri="{FF2B5EF4-FFF2-40B4-BE49-F238E27FC236}">
                <a16:creationId xmlns:a16="http://schemas.microsoft.com/office/drawing/2014/main" id="{AAC16209-91C3-924D-035E-584F61635E39}"/>
              </a:ext>
            </a:extLst>
          </p:cNvPr>
          <p:cNvPicPr>
            <a:picLocks noChangeAspect="1"/>
          </p:cNvPicPr>
          <p:nvPr/>
        </p:nvPicPr>
        <p:blipFill>
          <a:blip r:embed="rId3"/>
          <a:stretch>
            <a:fillRect/>
          </a:stretch>
        </p:blipFill>
        <p:spPr>
          <a:xfrm>
            <a:off x="6415216" y="935128"/>
            <a:ext cx="5619402" cy="5483995"/>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14" name="TextBox 13">
            <a:extLst>
              <a:ext uri="{FF2B5EF4-FFF2-40B4-BE49-F238E27FC236}">
                <a16:creationId xmlns:a16="http://schemas.microsoft.com/office/drawing/2014/main" id="{1E51700B-9665-F707-6C66-DCD9183DAC5D}"/>
              </a:ext>
            </a:extLst>
          </p:cNvPr>
          <p:cNvSpPr txBox="1"/>
          <p:nvPr/>
        </p:nvSpPr>
        <p:spPr>
          <a:xfrm>
            <a:off x="878015" y="5680916"/>
            <a:ext cx="5524501" cy="954107"/>
          </a:xfrm>
          <a:prstGeom prst="rect">
            <a:avLst/>
          </a:prstGeom>
          <a:noFill/>
        </p:spPr>
        <p:txBody>
          <a:bodyPr wrap="square">
            <a:spAutoFit/>
          </a:bodyPr>
          <a:lstStyle/>
          <a:p>
            <a:pPr>
              <a:buSzPct val="80000"/>
              <a:tabLst>
                <a:tab pos="1057275" algn="l"/>
              </a:tabLst>
            </a:pPr>
            <a:r>
              <a:rPr lang="en-US" sz="1400" u="sng"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Right</a:t>
            </a:r>
            <a:r>
              <a:rPr lang="en-US" sz="1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Distribution of </a:t>
            </a:r>
            <a:r>
              <a:rPr lang="en-US" sz="1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a:t>
            </a:r>
            <a:r>
              <a:rPr lang="en-US" sz="14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Hyp</a:t>
            </a:r>
            <a:r>
              <a:rPr lang="en-US" sz="1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for signal MC of several nominal mass points, event mixed background, and data. </a:t>
            </a:r>
            <a:r>
              <a:rPr lang="en-US" sz="1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a:t>
            </a:r>
            <a:r>
              <a:rPr lang="en-US" sz="14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Hyp</a:t>
            </a:r>
            <a:r>
              <a:rPr lang="en-US" sz="1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has the associated value for a given pseudoscalar mass point for signal MC but a flat distribution for event mixed background and data, by construction.</a:t>
            </a:r>
          </a:p>
        </p:txBody>
      </p:sp>
    </p:spTree>
    <p:extLst>
      <p:ext uri="{BB962C8B-B14F-4D97-AF65-F5344CB8AC3E}">
        <p14:creationId xmlns:p14="http://schemas.microsoft.com/office/powerpoint/2010/main" val="2100014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104B7AA8-CC66-908B-703B-03B31231650E}"/>
              </a:ext>
            </a:extLst>
          </p:cNvPr>
          <p:cNvGrpSpPr/>
          <p:nvPr/>
        </p:nvGrpSpPr>
        <p:grpSpPr>
          <a:xfrm>
            <a:off x="6605909" y="948690"/>
            <a:ext cx="5478999" cy="5784215"/>
            <a:chOff x="8481246" y="439383"/>
            <a:chExt cx="5886499" cy="5954431"/>
          </a:xfrm>
        </p:grpSpPr>
        <p:pic>
          <p:nvPicPr>
            <p:cNvPr id="6" name="Picture 5" descr="A graph of a blue and red line&#10;&#10;Description automatically generated with medium confidence">
              <a:extLst>
                <a:ext uri="{FF2B5EF4-FFF2-40B4-BE49-F238E27FC236}">
                  <a16:creationId xmlns:a16="http://schemas.microsoft.com/office/drawing/2014/main" id="{4E1562DC-0D20-9596-DF7F-7334AF1D87A6}"/>
                </a:ext>
              </a:extLst>
            </p:cNvPr>
            <p:cNvPicPr>
              <a:picLocks noChangeAspect="1"/>
            </p:cNvPicPr>
            <p:nvPr/>
          </p:nvPicPr>
          <p:blipFill rotWithShape="1">
            <a:blip r:embed="rId3"/>
            <a:srcRect t="3528" r="6927"/>
            <a:stretch/>
          </p:blipFill>
          <p:spPr>
            <a:xfrm>
              <a:off x="8481246" y="439383"/>
              <a:ext cx="5886499" cy="5954431"/>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7" name="Rectangle 6">
              <a:extLst>
                <a:ext uri="{FF2B5EF4-FFF2-40B4-BE49-F238E27FC236}">
                  <a16:creationId xmlns:a16="http://schemas.microsoft.com/office/drawing/2014/main" id="{3874B6A0-578A-E324-9DAA-428CF2B667B5}"/>
                </a:ext>
              </a:extLst>
            </p:cNvPr>
            <p:cNvSpPr/>
            <p:nvPr/>
          </p:nvSpPr>
          <p:spPr>
            <a:xfrm>
              <a:off x="12730075" y="795553"/>
              <a:ext cx="1186249" cy="1853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Applying the Event Selection BDT</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5661454" cy="4632440"/>
              </a:xfrm>
            </p:spPr>
            <p:txBody>
              <a:bodyPr>
                <a:normAutofit lnSpcReduction="10000"/>
              </a:bodyPr>
              <a:lstStyle/>
              <a:p>
                <a:pPr>
                  <a:buSzPct val="80000"/>
                  <a:tabLst>
                    <a:tab pos="1057275" algn="l"/>
                  </a:tabLst>
                </a:pP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event selection BDT model is applied to all samples for each nominal mass point.</a:t>
                </a:r>
              </a:p>
              <a:p>
                <a:pPr marL="0" indent="0">
                  <a:buSzPct val="80000"/>
                  <a:buNone/>
                  <a:tabLst>
                    <a:tab pos="1057275" algn="l"/>
                  </a:tabLst>
                </a:pPr>
                <a:endPar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22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For each nominal mass point:</a:t>
                </a:r>
                <a:endPar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spcBef>
                    <a:spcPts val="1600"/>
                  </a:spcBef>
                  <a:buSzPct val="80000"/>
                  <a:tabLst>
                    <a:tab pos="1057275" algn="l"/>
                  </a:tabLst>
                </a:pPr>
                <a:r>
                  <a:rPr lang="en-US" sz="22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a:t>
                </a:r>
                <a:r>
                  <a:rPr lang="en-US" sz="22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Hyp</a:t>
                </a: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is set to the nominal mass point of interest for appropriate signal MC sample, event mixed background, and data.</a:t>
                </a:r>
              </a:p>
              <a:p>
                <a:pPr>
                  <a:spcBef>
                    <a:spcPts val="1600"/>
                  </a:spcBef>
                  <a:buSzPct val="80000"/>
                  <a:tabLst>
                    <a:tab pos="1057275" algn="l"/>
                  </a:tabLst>
                </a:pPr>
                <a:r>
                  <a:rPr lang="en-US" sz="2200" dirty="0">
                    <a:latin typeface="CMU Serif Roman" panose="02000603000000000000" pitchFamily="2" charset="0"/>
                    <a:ea typeface="CMU Serif Roman" panose="02000603000000000000" pitchFamily="2" charset="0"/>
                    <a:cs typeface="CMU Serif Roman" panose="02000603000000000000" pitchFamily="2" charset="0"/>
                  </a:rPr>
                  <a:t>Input variables </a:t>
                </a:r>
                <a14:m>
                  <m:oMath xmlns:m="http://schemas.openxmlformats.org/officeDocument/2006/math">
                    <m:f>
                      <m:f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fPr>
                      <m:num>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1 </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𝑅𝐸𝐶𝑂</m:t>
                            </m:r>
                          </m:sub>
                        </m:s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m:t>
                        </m:r>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 </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𝐻𝑦𝑝</m:t>
                            </m:r>
                          </m:sub>
                        </m:sSub>
                      </m:num>
                      <m:den>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𝛾𝛾𝛾𝛾</m:t>
                            </m:r>
                          </m:sub>
                        </m:sSub>
                      </m:den>
                    </m:f>
                  </m:oMath>
                </a14:m>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and </a:t>
                </a:r>
                <a14:m>
                  <m:oMath xmlns:m="http://schemas.openxmlformats.org/officeDocument/2006/math">
                    <m:f>
                      <m:f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fPr>
                      <m:num>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2</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 </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𝑅𝐸𝐶𝑂</m:t>
                            </m:r>
                          </m:sub>
                        </m:s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m:t>
                        </m:r>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 </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𝐻𝑦𝑝</m:t>
                            </m:r>
                          </m:sub>
                        </m:sSub>
                      </m:num>
                      <m:den>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𝛾𝛾𝛾𝛾</m:t>
                            </m:r>
                          </m:sub>
                        </m:sSub>
                      </m:den>
                    </m:f>
                  </m:oMath>
                </a14:m>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are recalculated.</a:t>
                </a:r>
              </a:p>
              <a:p>
                <a:pPr>
                  <a:spcBef>
                    <a:spcPts val="1600"/>
                  </a:spcBef>
                  <a:buSzPct val="80000"/>
                  <a:tabLst>
                    <a:tab pos="1057275" algn="l"/>
                  </a:tabLst>
                </a:pPr>
                <a:r>
                  <a:rPr lang="en-US" sz="22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A 1-dim reweighting is performed to correct remaining discrepancies between event mixed background and data.</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5661454" cy="4632440"/>
              </a:xfrm>
              <a:blipFill>
                <a:blip r:embed="rId4"/>
                <a:stretch>
                  <a:fillRect l="-1345" t="-1913" r="-2242"/>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1AF0FF3-EAF0-71FD-D2AC-4143C06525FF}"/>
              </a:ext>
            </a:extLst>
          </p:cNvPr>
          <p:cNvSpPr txBox="1"/>
          <p:nvPr/>
        </p:nvSpPr>
        <p:spPr>
          <a:xfrm>
            <a:off x="838200" y="5663545"/>
            <a:ext cx="5661454" cy="738664"/>
          </a:xfrm>
          <a:prstGeom prst="rect">
            <a:avLst/>
          </a:prstGeom>
          <a:noFill/>
        </p:spPr>
        <p:txBody>
          <a:bodyPr wrap="square" rtlCol="0">
            <a:spAutoFit/>
          </a:bodyPr>
          <a:lstStyle/>
          <a:p>
            <a:r>
              <a:rPr lang="en-US" sz="1400" u="sng" dirty="0">
                <a:latin typeface="CMU Serif Roman" panose="02000603000000000000" pitchFamily="2" charset="0"/>
                <a:ea typeface="CMU Serif Roman" panose="02000603000000000000" pitchFamily="2" charset="0"/>
                <a:cs typeface="CMU Serif Roman" panose="02000603000000000000" pitchFamily="2" charset="0"/>
              </a:rPr>
              <a:t>Right</a:t>
            </a:r>
            <a:r>
              <a:rPr lang="en-US" sz="1400" dirty="0">
                <a:latin typeface="CMU Serif Roman" panose="02000603000000000000" pitchFamily="2" charset="0"/>
                <a:ea typeface="CMU Serif Roman" panose="02000603000000000000" pitchFamily="2" charset="0"/>
                <a:cs typeface="CMU Serif Roman" panose="02000603000000000000" pitchFamily="2" charset="0"/>
              </a:rPr>
              <a:t>: Distribution of event selection BDT score for signal MC, event mixed background, data for m</a:t>
            </a:r>
            <a:r>
              <a:rPr lang="en-US" sz="1400" baseline="-25000" dirty="0">
                <a:latin typeface="CMU Serif Roman" panose="02000603000000000000" pitchFamily="2" charset="0"/>
                <a:ea typeface="CMU Serif Roman" panose="02000603000000000000" pitchFamily="2" charset="0"/>
                <a:cs typeface="CMU Serif Roman" panose="02000603000000000000" pitchFamily="2" charset="0"/>
              </a:rPr>
              <a:t>a</a:t>
            </a:r>
            <a:r>
              <a:rPr lang="en-US" sz="1400" dirty="0">
                <a:latin typeface="CMU Serif Roman" panose="02000603000000000000" pitchFamily="2" charset="0"/>
                <a:ea typeface="CMU Serif Roman" panose="02000603000000000000" pitchFamily="2" charset="0"/>
                <a:cs typeface="CMU Serif Roman" panose="02000603000000000000" pitchFamily="2" charset="0"/>
              </a:rPr>
              <a:t> = 15 GeV. The pre-reweighting event mixed background distribution is shown.</a:t>
            </a:r>
            <a:endParaRPr lang="en-US" sz="1400" u="sng" dirty="0">
              <a:latin typeface="CMU Serif Roman" panose="02000603000000000000" pitchFamily="2" charset="0"/>
              <a:ea typeface="CMU Serif Roman" panose="02000603000000000000" pitchFamily="2" charset="0"/>
              <a:cs typeface="CMU Serif Roman" panose="02000603000000000000" pitchFamily="2" charset="0"/>
            </a:endParaRPr>
          </a:p>
        </p:txBody>
      </p:sp>
    </p:spTree>
    <p:extLst>
      <p:ext uri="{BB962C8B-B14F-4D97-AF65-F5344CB8AC3E}">
        <p14:creationId xmlns:p14="http://schemas.microsoft.com/office/powerpoint/2010/main" val="4978085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BDT Score Categorization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lnSpcReduction="10000"/>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goal of the event selection procedure is to maximize significance of the analysis.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Approximate Mean Significance (AMS) </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is defined as:</a:t>
                </a: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where S and B reference to the number of signal and background events.</a:t>
                </a:r>
              </a:p>
              <a:p>
                <a:pPr marL="0" indent="0">
                  <a:buSzPct val="80000"/>
                  <a:buNone/>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22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Region: </a:t>
                </a:r>
                <a14:m>
                  <m:oMath xmlns:m="http://schemas.openxmlformats.org/officeDocument/2006/math">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115&lt;</m:t>
                    </m:r>
                    <m:sSub>
                      <m:sSubPr>
                        <m:ctrlP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&lt;135</m:t>
                    </m:r>
                  </m:oMath>
                </a14:m>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GeV</a:t>
                </a:r>
              </a:p>
              <a:p>
                <a:pPr marL="0" indent="0">
                  <a:buSzPct val="80000"/>
                  <a:buNone/>
                  <a:tabLst>
                    <a:tab pos="1057275" algn="l"/>
                  </a:tabLst>
                </a:pPr>
                <a:r>
                  <a:rPr lang="en-US" sz="22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Sideband Region: </a:t>
                </a:r>
                <a14:m>
                  <m:oMath xmlns:m="http://schemas.openxmlformats.org/officeDocument/2006/math">
                    <m:r>
                      <a:rPr lang="en-US" sz="2200" b="1" i="0"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110&lt;</m:t>
                    </m:r>
                    <m:sSub>
                      <m:sSubPr>
                        <m:ctrlP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&lt;1</m:t>
                    </m:r>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1</m:t>
                    </m:r>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5</m:t>
                    </m:r>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200" b="0" i="1" smtClean="0">
                        <a:solidFill>
                          <a:srgbClr val="0C2340"/>
                        </a:solidFill>
                        <a:latin typeface="Cambria Math" panose="02040503050406030204" pitchFamily="18" charset="0"/>
                        <a:ea typeface="Cambria Math" panose="02040503050406030204" pitchFamily="18" charset="0"/>
                        <a:cs typeface="CMU Serif Roman" panose="02000603000000000000" pitchFamily="2" charset="0"/>
                      </a:rPr>
                      <m:t>∪(</m:t>
                    </m:r>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135&lt;</m:t>
                    </m:r>
                    <m:sSub>
                      <m:sSubPr>
                        <m:ctrlP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&lt;1</m:t>
                    </m:r>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80)</m:t>
                    </m:r>
                  </m:oMath>
                </a14:m>
                <a:r>
                  <a:rPr lang="en-US" sz="22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GeV</a:t>
                </a:r>
              </a:p>
              <a:p>
                <a:pPr marL="0" indent="0">
                  <a:buSzPct val="80000"/>
                  <a:buNone/>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Categories are constructed to maximize significance in quadrature in the signal region.</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Cuts on category boundaries are applied on top of all analysis selections for all samples. A minimum of 8 data events in sideband region are required.</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10515600" cy="5228273"/>
              </a:xfrm>
              <a:blipFill>
                <a:blip r:embed="rId3"/>
                <a:stretch>
                  <a:fillRect l="-965" t="-2179" r="-1809"/>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6" name="Picture 5" descr="A black text with a white background&#10;&#10;Description automatically generated">
            <a:extLst>
              <a:ext uri="{FF2B5EF4-FFF2-40B4-BE49-F238E27FC236}">
                <a16:creationId xmlns:a16="http://schemas.microsoft.com/office/drawing/2014/main" id="{613DA3B0-DABD-1B89-A6C2-EE4DD2640B06}"/>
              </a:ext>
            </a:extLst>
          </p:cNvPr>
          <p:cNvPicPr>
            <a:picLocks noChangeAspect="1"/>
          </p:cNvPicPr>
          <p:nvPr/>
        </p:nvPicPr>
        <p:blipFill>
          <a:blip r:embed="rId4"/>
          <a:stretch>
            <a:fillRect/>
          </a:stretch>
        </p:blipFill>
        <p:spPr>
          <a:xfrm>
            <a:off x="3953749" y="1621904"/>
            <a:ext cx="4284502" cy="776983"/>
          </a:xfrm>
          <a:prstGeom prst="rect">
            <a:avLst/>
          </a:prstGeom>
        </p:spPr>
      </p:pic>
    </p:spTree>
    <p:extLst>
      <p:ext uri="{BB962C8B-B14F-4D97-AF65-F5344CB8AC3E}">
        <p14:creationId xmlns:p14="http://schemas.microsoft.com/office/powerpoint/2010/main" val="1478921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endPar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endParaRP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spTree>
    <p:extLst>
      <p:ext uri="{BB962C8B-B14F-4D97-AF65-F5344CB8AC3E}">
        <p14:creationId xmlns:p14="http://schemas.microsoft.com/office/powerpoint/2010/main" val="27736393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Signal Modelling</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199" y="948690"/>
                <a:ext cx="5489489" cy="4507219"/>
              </a:xfrm>
            </p:spPr>
            <p:txBody>
              <a:bodyPr>
                <a:noAutofit/>
              </a:bodyPr>
              <a:lstStyle/>
              <a:p>
                <a:pPr>
                  <a:spcBef>
                    <a:spcPts val="1600"/>
                  </a:spcBef>
                  <a:buSzPct val="80000"/>
                  <a:tabLst>
                    <a:tab pos="1057275" algn="l"/>
                  </a:tabLst>
                </a:pP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models of </a:t>
                </a:r>
                <a14:m>
                  <m:oMath xmlns:m="http://schemas.openxmlformats.org/officeDocument/2006/math">
                    <m:sSub>
                      <m:sSubPr>
                        <m:ctrlP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are constructed for all nominal pseudoscalar mass points.</a:t>
                </a:r>
              </a:p>
              <a:p>
                <a:pPr>
                  <a:spcBef>
                    <a:spcPts val="1600"/>
                  </a:spcBef>
                  <a:buSzPct val="80000"/>
                  <a:tabLst>
                    <a:tab pos="1057275" algn="l"/>
                  </a:tabLst>
                </a:pP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Only testing events from the event selection BDT are used.</a:t>
                </a:r>
              </a:p>
              <a:p>
                <a:pPr>
                  <a:spcBef>
                    <a:spcPts val="1600"/>
                  </a:spcBef>
                  <a:buSzPct val="80000"/>
                  <a:tabLst>
                    <a:tab pos="1057275" algn="l"/>
                  </a:tabLst>
                </a:pPr>
                <a:r>
                  <a:rPr lang="en-US" sz="22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The parametric</a:t>
                </a:r>
                <a:r>
                  <a:rPr lang="en-US" sz="22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 model is constructed from the sum of 2 Gaussians.</a:t>
                </a:r>
              </a:p>
              <a:p>
                <a:pPr>
                  <a:spcBef>
                    <a:spcPts val="1600"/>
                  </a:spcBef>
                  <a:buSzPct val="80000"/>
                  <a:tabLst>
                    <a:tab pos="1057275" algn="l"/>
                  </a:tabLst>
                </a:pP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Category boundary cuts have not been applied before generating signal models yet due to issues with that step, although normally these cuts would be applied.</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199" y="948690"/>
                <a:ext cx="5489489" cy="4507219"/>
              </a:xfrm>
              <a:blipFill>
                <a:blip r:embed="rId3"/>
                <a:stretch>
                  <a:fillRect l="-691" t="-843" r="-461"/>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10528B4B-5F55-0393-53C8-22985C6EE7EB}"/>
                  </a:ext>
                </a:extLst>
              </p:cNvPr>
              <p:cNvSpPr txBox="1"/>
              <p:nvPr/>
            </p:nvSpPr>
            <p:spPr>
              <a:xfrm>
                <a:off x="606510" y="5538324"/>
                <a:ext cx="5489490" cy="1203984"/>
              </a:xfrm>
              <a:prstGeom prst="rect">
                <a:avLst/>
              </a:prstGeom>
              <a:noFill/>
            </p:spPr>
            <p:txBody>
              <a:bodyPr wrap="square" rtlCol="0">
                <a:spAutoFit/>
              </a:bodyPr>
              <a:lstStyle/>
              <a:p>
                <a:r>
                  <a:rPr lang="en-US" sz="1400" u="sng" dirty="0">
                    <a:latin typeface="CMU Serif Roman" panose="02000603000000000000" pitchFamily="2" charset="0"/>
                    <a:ea typeface="CMU Serif Roman" panose="02000603000000000000" pitchFamily="2" charset="0"/>
                    <a:cs typeface="CMU Serif Roman" panose="02000603000000000000" pitchFamily="2" charset="0"/>
                  </a:rPr>
                  <a:t>Right</a:t>
                </a:r>
                <a:r>
                  <a:rPr lang="en-US" sz="1400" dirty="0">
                    <a:latin typeface="CMU Serif Roman" panose="02000603000000000000" pitchFamily="2" charset="0"/>
                    <a:ea typeface="CMU Serif Roman" panose="02000603000000000000" pitchFamily="2" charset="0"/>
                    <a:cs typeface="CMU Serif Roman" panose="02000603000000000000" pitchFamily="2" charset="0"/>
                  </a:rPr>
                  <a:t>: Signal model of </a:t>
                </a:r>
                <a14:m>
                  <m:oMath xmlns:m="http://schemas.openxmlformats.org/officeDocument/2006/math">
                    <m:sSub>
                      <m:sSubPr>
                        <m:ctrlPr>
                          <a:rPr lang="en-US" sz="1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1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sz="1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r>
                  <a:rPr lang="en-US" sz="1400" dirty="0">
                    <a:latin typeface="CMU Serif Roman" panose="02000603000000000000" pitchFamily="2" charset="0"/>
                    <a:ea typeface="CMU Serif Roman" panose="02000603000000000000" pitchFamily="2" charset="0"/>
                    <a:cs typeface="CMU Serif Roman" panose="02000603000000000000" pitchFamily="2" charset="0"/>
                  </a:rPr>
                  <a:t> for m</a:t>
                </a:r>
                <a:r>
                  <a:rPr lang="en-US" sz="1400" baseline="-25000" dirty="0">
                    <a:latin typeface="CMU Serif Roman" panose="02000603000000000000" pitchFamily="2" charset="0"/>
                    <a:ea typeface="CMU Serif Roman" panose="02000603000000000000" pitchFamily="2" charset="0"/>
                    <a:cs typeface="CMU Serif Roman" panose="02000603000000000000" pitchFamily="2" charset="0"/>
                  </a:rPr>
                  <a:t>a</a:t>
                </a:r>
                <a:r>
                  <a:rPr lang="en-US" sz="1400" dirty="0">
                    <a:latin typeface="CMU Serif Roman" panose="02000603000000000000" pitchFamily="2" charset="0"/>
                    <a:ea typeface="CMU Serif Roman" panose="02000603000000000000" pitchFamily="2" charset="0"/>
                    <a:cs typeface="CMU Serif Roman" panose="02000603000000000000" pitchFamily="2" charset="0"/>
                  </a:rPr>
                  <a:t> = 15 GeV. Only even events are used to generate this model. The parametric model is shown as a blue line fit to the simulation. </a:t>
                </a:r>
                <a14:m>
                  <m:oMath xmlns:m="http://schemas.openxmlformats.org/officeDocument/2006/math">
                    <m:sSub>
                      <m:sSubPr>
                        <m:ctrlPr>
                          <a:rPr lang="en-US" sz="1400" b="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400" b="0" i="1" smtClean="0">
                            <a:latin typeface="Cambria Math" panose="02040503050406030204" pitchFamily="18" charset="0"/>
                            <a:ea typeface="CMU Serif Roman" panose="02000603000000000000" pitchFamily="2" charset="0"/>
                            <a:cs typeface="CMU Serif Roman" panose="02000603000000000000" pitchFamily="2" charset="0"/>
                          </a:rPr>
                          <m:t>𝜎</m:t>
                        </m:r>
                      </m:e>
                      <m:sub>
                        <m:r>
                          <a:rPr lang="en-US" sz="1400" b="0" i="1" smtClean="0">
                            <a:latin typeface="Cambria Math" panose="02040503050406030204" pitchFamily="18" charset="0"/>
                            <a:ea typeface="CMU Serif Roman" panose="02000603000000000000" pitchFamily="2" charset="0"/>
                            <a:cs typeface="CMU Serif Roman" panose="02000603000000000000" pitchFamily="2" charset="0"/>
                          </a:rPr>
                          <m:t>𝑒𝑓𝑓</m:t>
                        </m:r>
                      </m:sub>
                    </m:sSub>
                  </m:oMath>
                </a14:m>
                <a:r>
                  <a:rPr lang="en-US" sz="1400" dirty="0">
                    <a:latin typeface="CMU Serif Roman" panose="02000603000000000000" pitchFamily="2" charset="0"/>
                    <a:ea typeface="CMU Serif Roman" panose="02000603000000000000" pitchFamily="2" charset="0"/>
                    <a:cs typeface="CMU Serif Roman" panose="02000603000000000000" pitchFamily="2" charset="0"/>
                  </a:rPr>
                  <a:t> refers to the region in which 68% of signal events are contained and FWHM to the Full Width Half Maximum of the parametric model. Normalization is arbitrary.</a:t>
                </a:r>
              </a:p>
            </p:txBody>
          </p:sp>
        </mc:Choice>
        <mc:Fallback>
          <p:sp>
            <p:nvSpPr>
              <p:cNvPr id="7" name="TextBox 6">
                <a:extLst>
                  <a:ext uri="{FF2B5EF4-FFF2-40B4-BE49-F238E27FC236}">
                    <a16:creationId xmlns:a16="http://schemas.microsoft.com/office/drawing/2014/main" id="{10528B4B-5F55-0393-53C8-22985C6EE7EB}"/>
                  </a:ext>
                </a:extLst>
              </p:cNvPr>
              <p:cNvSpPr txBox="1">
                <a:spLocks noRot="1" noChangeAspect="1" noMove="1" noResize="1" noEditPoints="1" noAdjustHandles="1" noChangeArrowheads="1" noChangeShapeType="1" noTextEdit="1"/>
              </p:cNvSpPr>
              <p:nvPr/>
            </p:nvSpPr>
            <p:spPr>
              <a:xfrm>
                <a:off x="606510" y="5538324"/>
                <a:ext cx="5489490" cy="1203984"/>
              </a:xfrm>
              <a:prstGeom prst="rect">
                <a:avLst/>
              </a:prstGeom>
              <a:blipFill>
                <a:blip r:embed="rId4"/>
                <a:stretch>
                  <a:fillRect l="-230" b="-5263"/>
                </a:stretch>
              </a:blipFill>
            </p:spPr>
            <p:txBody>
              <a:bodyPr/>
              <a:lstStyle/>
              <a:p>
                <a:r>
                  <a:rPr lang="en-US">
                    <a:noFill/>
                  </a:rPr>
                  <a:t> </a:t>
                </a:r>
              </a:p>
            </p:txBody>
          </p:sp>
        </mc:Fallback>
      </mc:AlternateContent>
      <p:grpSp>
        <p:nvGrpSpPr>
          <p:cNvPr id="9" name="Group 8">
            <a:extLst>
              <a:ext uri="{FF2B5EF4-FFF2-40B4-BE49-F238E27FC236}">
                <a16:creationId xmlns:a16="http://schemas.microsoft.com/office/drawing/2014/main" id="{55A9D058-05E3-A9DC-59E9-E04174821AEC}"/>
              </a:ext>
            </a:extLst>
          </p:cNvPr>
          <p:cNvGrpSpPr/>
          <p:nvPr/>
        </p:nvGrpSpPr>
        <p:grpSpPr>
          <a:xfrm>
            <a:off x="6415575" y="1208182"/>
            <a:ext cx="5628143" cy="5191623"/>
            <a:chOff x="6238105" y="948690"/>
            <a:chExt cx="5780900" cy="5332532"/>
          </a:xfrm>
        </p:grpSpPr>
        <p:pic>
          <p:nvPicPr>
            <p:cNvPr id="6" name="Picture 5" descr="A graph of a function&#10;&#10;Description automatically generated">
              <a:extLst>
                <a:ext uri="{FF2B5EF4-FFF2-40B4-BE49-F238E27FC236}">
                  <a16:creationId xmlns:a16="http://schemas.microsoft.com/office/drawing/2014/main" id="{DECD8BC2-99CC-CC30-9921-029A6CD51997}"/>
                </a:ext>
              </a:extLst>
            </p:cNvPr>
            <p:cNvPicPr>
              <a:picLocks noChangeAspect="1"/>
            </p:cNvPicPr>
            <p:nvPr/>
          </p:nvPicPr>
          <p:blipFill rotWithShape="1">
            <a:blip r:embed="rId5"/>
            <a:srcRect t="5478"/>
            <a:stretch/>
          </p:blipFill>
          <p:spPr>
            <a:xfrm>
              <a:off x="6238105" y="948690"/>
              <a:ext cx="5780900" cy="5332532"/>
            </a:xfrm>
            <a:prstGeom prst="rect">
              <a:avLst/>
            </a:prstGeom>
            <a:ln>
              <a:solidFill>
                <a:srgbClr val="0C2340"/>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9652CE2C-D5C3-6AA8-35FB-C6AA955FB7B8}"/>
                </a:ext>
              </a:extLst>
            </p:cNvPr>
            <p:cNvSpPr/>
            <p:nvPr/>
          </p:nvSpPr>
          <p:spPr>
            <a:xfrm>
              <a:off x="10478529" y="972716"/>
              <a:ext cx="667265" cy="2128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634356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endPar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endParaRP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spTree>
    <p:extLst>
      <p:ext uri="{BB962C8B-B14F-4D97-AF65-F5344CB8AC3E}">
        <p14:creationId xmlns:p14="http://schemas.microsoft.com/office/powerpoint/2010/main" val="13076153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Advancements on Previous Studies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10000"/>
              </a:bodyPr>
              <a:lstStyle/>
              <a:p>
                <a:pPr marL="0" indent="0">
                  <a:buSzPct val="80000"/>
                  <a:buNone/>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Facts about previous analysis: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Run 2</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analysis </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looked at 2016–2018 data</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132</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fb</a:t>
                </a:r>
                <a:r>
                  <a:rPr lang="en-US" sz="2000" baseline="30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-1</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of raw statistics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Set limits on</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𝜎</m:t>
                    </m:r>
                    <m:d>
                      <m:dPr>
                        <m:ctrlP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dPr>
                      <m:e>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𝑝𝑝</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h</m:t>
                        </m:r>
                      </m:e>
                    </m:d>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 × </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𝐵𝑟</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h</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𝑎𝑎</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oMath>
                </a14:m>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of 0.80 fb for m</a:t>
                </a:r>
                <a:r>
                  <a:rPr lang="en-US" sz="2000"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 15 GeV and 0.26 fb for m</a:t>
                </a:r>
                <a:r>
                  <a:rPr lang="en-US" sz="2000"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 62 GeV</a:t>
                </a:r>
              </a:p>
              <a:p>
                <a:pPr marL="0" indent="0">
                  <a:buSzPct val="80000"/>
                  <a:buNone/>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2400" b="1"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How to increase analysis sensitivity:</a:t>
                </a:r>
              </a:p>
              <a:p>
                <a:pPr lvl="1">
                  <a:buSzPct val="80000"/>
                  <a:tabLst>
                    <a:tab pos="1057275" algn="l"/>
                  </a:tabLst>
                </a:pP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Statistics</a:t>
                </a:r>
              </a:p>
              <a:p>
                <a:pPr lvl="1">
                  <a:buSzPct val="80000"/>
                  <a:tabLst>
                    <a:tab pos="1057275" algn="l"/>
                  </a:tabLst>
                </a:pP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Better estimation of background</a:t>
                </a:r>
              </a:p>
              <a:p>
                <a:pPr lvl="1">
                  <a:buSzPct val="80000"/>
                  <a:tabLst>
                    <a:tab pos="1057275" algn="l"/>
                  </a:tabLst>
                </a:pP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Improved event selection procedure</a:t>
                </a:r>
              </a:p>
              <a:p>
                <a:pPr>
                  <a:buSzPct val="80000"/>
                  <a:tabLst>
                    <a:tab pos="1057275" algn="l"/>
                  </a:tabLst>
                </a:pPr>
                <a:endPar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Ways to improve on Run 2 analysis: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Expect up to 50% increase in statistics by end–2024. Match Run 2 statistics at a minimum</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 more statistics if doing combined Run 2 + partial Run 3</a:t>
                </a:r>
              </a:p>
              <a:p>
                <a:pPr lvl="1">
                  <a:buSzPct val="80000"/>
                  <a:tabLst>
                    <a:tab pos="1057275" algn="l"/>
                  </a:tabLst>
                </a:pP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Deep learning model instead of a BDT for event selection</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Improvement of </a:t>
                </a:r>
                <a14:m>
                  <m:oMath xmlns:m="http://schemas.openxmlformats.org/officeDocument/2006/math">
                    <m:rad>
                      <m:radPr>
                        <m:degHide m:val="on"/>
                        <m:ctrlP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radPr>
                      <m:deg/>
                      <m:e>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2</m:t>
                        </m:r>
                      </m:e>
                    </m:rad>
                  </m:oMath>
                </a14:m>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in precision from Run 2 </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sym typeface="Wingdings" pitchFamily="2" charset="2"/>
                  </a:rPr>
                  <a:t>to Run 3</a:t>
                </a:r>
                <a:endPar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10515600" cy="5228273"/>
              </a:xfrm>
              <a:blipFill>
                <a:blip r:embed="rId3"/>
                <a:stretch>
                  <a:fillRect l="-724" t="-1695" r="-362" b="-726"/>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92432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endPar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endParaRP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spTree>
    <p:extLst>
      <p:ext uri="{BB962C8B-B14F-4D97-AF65-F5344CB8AC3E}">
        <p14:creationId xmlns:p14="http://schemas.microsoft.com/office/powerpoint/2010/main" val="23522436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Summary</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479004"/>
              </a:xfrm>
            </p:spPr>
            <p:txBody>
              <a:bodyPr>
                <a:normAutofit fontScale="92500" lnSpcReduction="20000"/>
              </a:bodyPr>
              <a:lstStyle/>
              <a:p>
                <a:pPr marL="0" indent="0" algn="ctr">
                  <a:lnSpc>
                    <a:spcPct val="120000"/>
                  </a:lnSpc>
                  <a:buSzPct val="80000"/>
                  <a:buNone/>
                  <a:tabLst>
                    <a:tab pos="1057275" algn="l"/>
                  </a:tabLst>
                </a:pPr>
                <a:r>
                  <a:rPr lang="en-US" sz="2400" u="sng"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 search for the SM Higgs boson decaying to pseudoscalars with a fully resolved, four photon final state was proposed.</a:t>
                </a:r>
              </a:p>
              <a:p>
                <a:pPr marL="0" indent="0">
                  <a:buSzPct val="80000"/>
                  <a:buNone/>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Many of the tools needed to perform the full analysis are constructed:</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cuts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BDT</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BDT score category optimization tools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tools for nominal mass points</a:t>
                </a: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Future Work:</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Background modelling</a:t>
                </a:r>
              </a:p>
              <a:p>
                <a:pPr lvl="1">
                  <a:buSzPct val="80000"/>
                  <a:tabLst>
                    <a:tab pos="1057275" algn="l"/>
                  </a:tabLst>
                </a:pPr>
                <a14:m>
                  <m:oMath xmlns:m="http://schemas.openxmlformats.org/officeDocument/2006/math">
                    <m:sSub>
                      <m:sSubPr>
                        <m:ctrlPr>
                          <a:rPr lang="en-US" sz="2000" b="0" i="1" dirty="0"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000" b="0" i="1" dirty="0"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sz="2000" b="0" i="1" dirty="0"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fitting for limit setting</a:t>
                </a: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Goals: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Reproduce Run 2 analysis for 2018 subset with new </a:t>
                </a:r>
                <a:r>
                  <a:rPr lang="en-US" sz="2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HiggsDNA</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framework</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Apply work to Run 3 data (and maybe Run 2)</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Increase analysis sensitivity and produce a discovery</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10515600" cy="5479004"/>
              </a:xfrm>
              <a:blipFill>
                <a:blip r:embed="rId3"/>
                <a:stretch>
                  <a:fillRect l="-724" t="-694"/>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53780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2259679"/>
            <a:ext cx="10515600" cy="1036918"/>
          </a:xfrm>
        </p:spPr>
        <p:txBody>
          <a:bodyPr>
            <a:normAutofit/>
          </a:bodyPr>
          <a:lstStyle/>
          <a:p>
            <a:pPr algn="ctr"/>
            <a:r>
              <a:rPr lang="en-US" sz="38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Thank You!</a:t>
            </a:r>
          </a:p>
        </p:txBody>
      </p:sp>
      <p:cxnSp>
        <p:nvCxnSpPr>
          <p:cNvPr id="5" name="Straight Connector 4">
            <a:extLst>
              <a:ext uri="{FF2B5EF4-FFF2-40B4-BE49-F238E27FC236}">
                <a16:creationId xmlns:a16="http://schemas.microsoft.com/office/drawing/2014/main" id="{E7976A48-DB37-D123-2D2A-4AA2A77C86AC}"/>
              </a:ext>
            </a:extLst>
          </p:cNvPr>
          <p:cNvCxnSpPr>
            <a:cxnSpLocks/>
          </p:cNvCxnSpPr>
          <p:nvPr/>
        </p:nvCxnSpPr>
        <p:spPr>
          <a:xfrm>
            <a:off x="2496000" y="3247127"/>
            <a:ext cx="72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D7F8B03-D6A5-EE68-A04D-3589DB59C35C}"/>
              </a:ext>
            </a:extLst>
          </p:cNvPr>
          <p:cNvCxnSpPr>
            <a:cxnSpLocks/>
          </p:cNvCxnSpPr>
          <p:nvPr/>
        </p:nvCxnSpPr>
        <p:spPr>
          <a:xfrm>
            <a:off x="3936000" y="3542030"/>
            <a:ext cx="432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7504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The Standard Model and Beyond</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5257800" cy="5228273"/>
          </a:xfrm>
        </p:spPr>
        <p:txBody>
          <a:bodyPr>
            <a:normAutofit lnSpcReduction="10000"/>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Most complete model of particle physics that describes all known elementary particles.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Describes three fundamental interactions: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Weak</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Strong</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Electromagnetic</a:t>
            </a:r>
          </a:p>
          <a:p>
            <a:pPr>
              <a:buSzPct val="80000"/>
              <a:tabLst>
                <a:tab pos="1057275" algn="l"/>
              </a:tabLst>
            </a:pP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Rich Higgs sector phenomenology:</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Higgs mechanism yields gauge boson masses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Higgs VEV &amp; Yukawa couplings yield other particle masses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Beyond the Standard Model physics can remedy its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shortcomings</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and predict interesting, new physics.</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6" name="Picture 5" descr="A screenshot of a computer&#10;&#10;Description automatically generated">
            <a:extLst>
              <a:ext uri="{FF2B5EF4-FFF2-40B4-BE49-F238E27FC236}">
                <a16:creationId xmlns:a16="http://schemas.microsoft.com/office/drawing/2014/main" id="{9CD9CCA9-75A7-A947-2480-28FC9051FE48}"/>
              </a:ext>
            </a:extLst>
          </p:cNvPr>
          <p:cNvPicPr>
            <a:picLocks noChangeAspect="1"/>
          </p:cNvPicPr>
          <p:nvPr/>
        </p:nvPicPr>
        <p:blipFill rotWithShape="1">
          <a:blip r:embed="rId3"/>
          <a:srcRect t="8057" b="1"/>
          <a:stretch/>
        </p:blipFill>
        <p:spPr>
          <a:xfrm>
            <a:off x="5953496" y="1097280"/>
            <a:ext cx="5942923" cy="5228273"/>
          </a:xfrm>
          <a:prstGeom prst="rect">
            <a:avLst/>
          </a:prstGeom>
        </p:spPr>
      </p:pic>
    </p:spTree>
    <p:extLst>
      <p:ext uri="{BB962C8B-B14F-4D97-AF65-F5344CB8AC3E}">
        <p14:creationId xmlns:p14="http://schemas.microsoft.com/office/powerpoint/2010/main" val="3106973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2259679"/>
            <a:ext cx="10515600" cy="1036918"/>
          </a:xfrm>
        </p:spPr>
        <p:txBody>
          <a:bodyPr>
            <a:normAutofit/>
          </a:bodyPr>
          <a:lstStyle/>
          <a:p>
            <a:pPr algn="ctr"/>
            <a:r>
              <a:rPr lang="en-US" sz="38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Backup</a:t>
            </a:r>
          </a:p>
        </p:txBody>
      </p:sp>
      <p:cxnSp>
        <p:nvCxnSpPr>
          <p:cNvPr id="5" name="Straight Connector 4">
            <a:extLst>
              <a:ext uri="{FF2B5EF4-FFF2-40B4-BE49-F238E27FC236}">
                <a16:creationId xmlns:a16="http://schemas.microsoft.com/office/drawing/2014/main" id="{E7976A48-DB37-D123-2D2A-4AA2A77C86AC}"/>
              </a:ext>
            </a:extLst>
          </p:cNvPr>
          <p:cNvCxnSpPr>
            <a:cxnSpLocks/>
          </p:cNvCxnSpPr>
          <p:nvPr/>
        </p:nvCxnSpPr>
        <p:spPr>
          <a:xfrm>
            <a:off x="2496000" y="3247127"/>
            <a:ext cx="72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2C22B203-7B9A-F3E9-86A8-AA1F6818F695}"/>
              </a:ext>
            </a:extLst>
          </p:cNvPr>
          <p:cNvCxnSpPr>
            <a:cxnSpLocks/>
          </p:cNvCxnSpPr>
          <p:nvPr/>
        </p:nvCxnSpPr>
        <p:spPr>
          <a:xfrm>
            <a:off x="2496000" y="2297270"/>
            <a:ext cx="72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55038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Backup Slide #1</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10000"/>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See yellow highlights for more backup slides!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Higgs mechanism and EWSB</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Internal local symmetries of SM (alpha(point) varies. Not same for all space – that’s global symmetry)</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Conversion of samples from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miniAOD</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to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nanoAOD</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More BDT explanation: </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hlinkClick r:id="rId3"/>
              </a:rPr>
              <a:t>https://indico.fnal.gov/event/15356/contributions/31377/attachments/19671/24560/DecisionTrees.pdf</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Higgs production cross section for all channels combined is 52 pb (</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hlinkClick r:id="rId4"/>
              </a:rPr>
              <a:t>https://arxiv.org/abs/1610.07922</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Vacuum of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LHCNotes</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on photon variables: </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hlinkClick r:id="rId5"/>
              </a:rPr>
              <a:t>https://twiki.cern.ch/twiki/bin/viewauth/CMS/SWGuideCMSDataAnalysisSchoolLPC2018egamma</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Repeats of plots already included but for a different mass points (15, 30, 40, 60 GeV?)</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17388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Backup Slide #2</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Possibly the only decay (a-&gt;gg) of pseudoscalars depending on model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(BACKUP?)</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Note about background modelling as nuisance parameter when extracting limits?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To do stuff: limit extraction, background modelling, signal modelling for intermediate mass points, applying corrections (smearing and shower shape for photons), applying systematic error/variation</a:t>
            </a:r>
          </a:p>
          <a:p>
            <a:pPr>
              <a:buSzPct val="80000"/>
              <a:tabLst>
                <a:tab pos="1057275" algn="l"/>
              </a:tabLst>
            </a:pP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Deep learning model (</a:t>
            </a:r>
            <a:r>
              <a:rPr lang="en-US" sz="2400" dirty="0" err="1">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Keras</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 network vs tree)</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Better with lower-level variables. Still might be possible given the work done to add extra branches to the samples anyway</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02969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Extended Higgs Sectors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Various models with extended Higgs sectors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Difference in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phenomenologies</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No FCNC -&gt; Z2 symmetries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Rho parameter + maintaining = 1 &amp; Restrictions in (T_3, Y) for rho = 1</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E.g. triplets need contrived VEV for rho </a:t>
                </a:r>
                <a14:m>
                  <m:oMath xmlns:m="http://schemas.openxmlformats.org/officeDocument/2006/math">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oMath>
                </a14:m>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1</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What is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a:t>
                </a:r>
                <a:r>
                  <a:rPr lang="en-US" sz="24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and E</a:t>
                </a:r>
                <a:r>
                  <a:rPr lang="en-US" sz="2400"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How are they calculated?</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10515600" cy="5228273"/>
              </a:xfrm>
              <a:blipFill>
                <a:blip r:embed="rId3"/>
                <a:stretch>
                  <a:fillRect l="-483" t="-1695"/>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62930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Event Mixing</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7" name="Picture 6" descr="A diagram of a number and a number&#10;&#10;Description automatically generated with medium confidence">
            <a:extLst>
              <a:ext uri="{FF2B5EF4-FFF2-40B4-BE49-F238E27FC236}">
                <a16:creationId xmlns:a16="http://schemas.microsoft.com/office/drawing/2014/main" id="{0AAFED12-ABF8-5348-5D6C-876A560EC2E6}"/>
              </a:ext>
            </a:extLst>
          </p:cNvPr>
          <p:cNvPicPr>
            <a:picLocks noChangeAspect="1"/>
          </p:cNvPicPr>
          <p:nvPr/>
        </p:nvPicPr>
        <p:blipFill>
          <a:blip r:embed="rId3"/>
          <a:stretch>
            <a:fillRect/>
          </a:stretch>
        </p:blipFill>
        <p:spPr>
          <a:xfrm>
            <a:off x="133199" y="1674562"/>
            <a:ext cx="5804306" cy="2866324"/>
          </a:xfrm>
          <a:prstGeom prst="rect">
            <a:avLst/>
          </a:prstGeom>
        </p:spPr>
      </p:pic>
      <p:sp>
        <p:nvSpPr>
          <p:cNvPr id="8" name="Content Placeholder 4">
            <a:extLst>
              <a:ext uri="{FF2B5EF4-FFF2-40B4-BE49-F238E27FC236}">
                <a16:creationId xmlns:a16="http://schemas.microsoft.com/office/drawing/2014/main" id="{7B37AE8A-C147-B79A-74A7-FCBD665BD935}"/>
              </a:ext>
            </a:extLst>
          </p:cNvPr>
          <p:cNvSpPr txBox="1">
            <a:spLocks/>
          </p:cNvSpPr>
          <p:nvPr/>
        </p:nvSpPr>
        <p:spPr>
          <a:xfrm>
            <a:off x="838200" y="1025611"/>
            <a:ext cx="10504487" cy="5164053"/>
          </a:xfrm>
          <a:prstGeom prst="rect">
            <a:avLst/>
          </a:prstGeom>
          <a:noFill/>
        </p:spPr>
        <p:txBody>
          <a:bodyPr numCol="2">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300" dirty="0">
                <a:latin typeface="CMU Serif Roman" panose="02000603000000000000" pitchFamily="2" charset="0"/>
                <a:ea typeface="CMU Serif Roman" panose="02000603000000000000" pitchFamily="2" charset="0"/>
                <a:cs typeface="CMU Serif Roman" panose="02000603000000000000" pitchFamily="2" charset="0"/>
              </a:rPr>
              <a:t>Expected shuffling:</a:t>
            </a:r>
          </a:p>
          <a:p>
            <a:pPr>
              <a:lnSpc>
                <a:spcPct val="150000"/>
              </a:lnSpc>
            </a:pPr>
            <a:endParaRPr lang="en-US" sz="2300" dirty="0">
              <a:latin typeface="CMU Serif Roman" panose="02000603000000000000" pitchFamily="2" charset="0"/>
              <a:ea typeface="CMU Serif Roman" panose="02000603000000000000" pitchFamily="2" charset="0"/>
              <a:cs typeface="CMU Serif Roman" panose="02000603000000000000" pitchFamily="2" charset="0"/>
            </a:endParaRPr>
          </a:p>
          <a:p>
            <a:pPr>
              <a:lnSpc>
                <a:spcPct val="150000"/>
              </a:lnSpc>
            </a:pPr>
            <a:endParaRPr lang="en-US" sz="2300" dirty="0">
              <a:latin typeface="CMU Serif Roman" panose="02000603000000000000" pitchFamily="2" charset="0"/>
              <a:ea typeface="CMU Serif Roman" panose="02000603000000000000" pitchFamily="2" charset="0"/>
              <a:cs typeface="CMU Serif Roman" panose="02000603000000000000" pitchFamily="2" charset="0"/>
            </a:endParaRPr>
          </a:p>
          <a:p>
            <a:pPr>
              <a:lnSpc>
                <a:spcPct val="150000"/>
              </a:lnSpc>
            </a:pPr>
            <a:endParaRPr lang="en-US" sz="2300" dirty="0">
              <a:latin typeface="CMU Serif Roman" panose="02000603000000000000" pitchFamily="2" charset="0"/>
              <a:ea typeface="CMU Serif Roman" panose="02000603000000000000" pitchFamily="2" charset="0"/>
              <a:cs typeface="CMU Serif Roman" panose="02000603000000000000" pitchFamily="2" charset="0"/>
            </a:endParaRPr>
          </a:p>
          <a:p>
            <a:pPr marL="0" indent="0">
              <a:lnSpc>
                <a:spcPct val="150000"/>
              </a:lnSpc>
              <a:buFont typeface="Arial" panose="020B0604020202020204" pitchFamily="34" charset="0"/>
              <a:buNone/>
            </a:pPr>
            <a:endParaRPr lang="en-US" sz="2300" dirty="0">
              <a:latin typeface="CMU Serif Roman" panose="02000603000000000000" pitchFamily="2" charset="0"/>
              <a:ea typeface="CMU Serif Roman" panose="02000603000000000000" pitchFamily="2" charset="0"/>
              <a:cs typeface="CMU Serif Roman" panose="02000603000000000000" pitchFamily="2" charset="0"/>
            </a:endParaRPr>
          </a:p>
          <a:p>
            <a:pPr marL="0" indent="0">
              <a:lnSpc>
                <a:spcPct val="100000"/>
              </a:lnSpc>
              <a:buFont typeface="Arial" panose="020B0604020202020204" pitchFamily="34" charset="0"/>
              <a:buNone/>
            </a:pPr>
            <a:endParaRPr lang="en-US" sz="1800" dirty="0">
              <a:latin typeface="CMU Serif Roman" panose="02000603000000000000" pitchFamily="2" charset="0"/>
              <a:ea typeface="CMU Serif Roman" panose="02000603000000000000" pitchFamily="2" charset="0"/>
              <a:cs typeface="CMU Serif Roman" panose="02000603000000000000" pitchFamily="2" charset="0"/>
            </a:endParaRPr>
          </a:p>
          <a:p>
            <a:pPr>
              <a:lnSpc>
                <a:spcPct val="100000"/>
              </a:lnSpc>
            </a:pPr>
            <a:r>
              <a:rPr lang="en-US" sz="1800" dirty="0">
                <a:latin typeface="CMU Serif Roman" panose="02000603000000000000" pitchFamily="2" charset="0"/>
                <a:ea typeface="CMU Serif Roman" panose="02000603000000000000" pitchFamily="2" charset="0"/>
                <a:cs typeface="CMU Serif Roman" panose="02000603000000000000" pitchFamily="2" charset="0"/>
              </a:rPr>
              <a:t>Events are color coded and then shuffled.</a:t>
            </a:r>
          </a:p>
          <a:p>
            <a:pPr>
              <a:lnSpc>
                <a:spcPct val="100000"/>
              </a:lnSpc>
            </a:pPr>
            <a:r>
              <a:rPr lang="en-US" sz="1800" u="sng" dirty="0">
                <a:latin typeface="CMU Serif Roman" panose="02000603000000000000" pitchFamily="2" charset="0"/>
                <a:ea typeface="CMU Serif Roman" panose="02000603000000000000" pitchFamily="2" charset="0"/>
                <a:cs typeface="CMU Serif Roman" panose="02000603000000000000" pitchFamily="2" charset="0"/>
              </a:rPr>
              <a:t>How to read</a:t>
            </a:r>
            <a:r>
              <a:rPr lang="en-US" sz="1800" dirty="0">
                <a:latin typeface="CMU Serif Roman" panose="02000603000000000000" pitchFamily="2" charset="0"/>
                <a:ea typeface="CMU Serif Roman" panose="02000603000000000000" pitchFamily="2" charset="0"/>
                <a:cs typeface="CMU Serif Roman" panose="02000603000000000000" pitchFamily="2" charset="0"/>
              </a:rPr>
              <a:t>: Event N has photon N </a:t>
            </a:r>
            <a:r>
              <a:rPr lang="en-US" sz="1800" dirty="0">
                <a:latin typeface="CMU Serif Roman" panose="02000603000000000000" pitchFamily="2" charset="0"/>
                <a:ea typeface="CMU Serif Roman" panose="02000603000000000000" pitchFamily="2" charset="0"/>
                <a:cs typeface="CMU Serif Roman" panose="02000603000000000000" pitchFamily="2" charset="0"/>
                <a:sym typeface="Wingdings" pitchFamily="2" charset="2"/>
              </a:rPr>
              <a:t> event N, photon 2  event N+1, etc.</a:t>
            </a:r>
            <a:endParaRPr lang="en-US" sz="1800" dirty="0">
              <a:latin typeface="CMU Serif Roman" panose="02000603000000000000" pitchFamily="2" charset="0"/>
              <a:ea typeface="CMU Serif Roman" panose="02000603000000000000" pitchFamily="2" charset="0"/>
              <a:cs typeface="CMU Serif Roman" panose="02000603000000000000" pitchFamily="2" charset="0"/>
            </a:endParaRPr>
          </a:p>
          <a:p>
            <a:pPr>
              <a:lnSpc>
                <a:spcPct val="150000"/>
              </a:lnSpc>
            </a:pPr>
            <a:r>
              <a:rPr lang="en-US" sz="2300" dirty="0">
                <a:latin typeface="CMU Serif Roman" panose="02000603000000000000" pitchFamily="2" charset="0"/>
                <a:ea typeface="CMU Serif Roman" panose="02000603000000000000" pitchFamily="2" charset="0"/>
                <a:cs typeface="CMU Serif Roman" panose="02000603000000000000" pitchFamily="2" charset="0"/>
              </a:rPr>
              <a:t>Observed shuffling:</a:t>
            </a:r>
          </a:p>
          <a:p>
            <a:pPr lvl="1"/>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Photon 1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1) → Photon 1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1)</a:t>
            </a:r>
          </a:p>
          <a:p>
            <a:pPr lvl="1"/>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Photon 2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1) → Photon 2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2)</a:t>
            </a:r>
          </a:p>
          <a:p>
            <a:pPr lvl="1"/>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Photon 3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1) → Photon 3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3)</a:t>
            </a:r>
          </a:p>
          <a:p>
            <a:pPr lvl="1"/>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Photon 4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1) → Photon 4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4)</a:t>
            </a:r>
            <a:endParaRPr lang="en-US" sz="23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lgn="ctr">
              <a:lnSpc>
                <a:spcPct val="150000"/>
              </a:lnSpc>
              <a:buFont typeface="Arial" panose="020B0604020202020204" pitchFamily="34" charset="0"/>
              <a:buNone/>
            </a:pPr>
            <a:r>
              <a:rPr lang="en-US" sz="1900" i="1"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And so on for the other events…</a:t>
            </a:r>
          </a:p>
        </p:txBody>
      </p:sp>
    </p:spTree>
    <p:extLst>
      <p:ext uri="{BB962C8B-B14F-4D97-AF65-F5344CB8AC3E}">
        <p14:creationId xmlns:p14="http://schemas.microsoft.com/office/powerpoint/2010/main" val="24182263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Event Selection BDT Inputs</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15" name="Picture 14" descr="A graph of a number of text&#10;&#10;Description automatically generated with medium confidence">
            <a:extLst>
              <a:ext uri="{FF2B5EF4-FFF2-40B4-BE49-F238E27FC236}">
                <a16:creationId xmlns:a16="http://schemas.microsoft.com/office/drawing/2014/main" id="{ACD67160-C76E-314D-83C0-75ADAD18FF51}"/>
              </a:ext>
            </a:extLst>
          </p:cNvPr>
          <p:cNvPicPr>
            <a:picLocks noChangeAspect="1"/>
          </p:cNvPicPr>
          <p:nvPr/>
        </p:nvPicPr>
        <p:blipFill>
          <a:blip r:embed="rId3"/>
          <a:stretch>
            <a:fillRect/>
          </a:stretch>
        </p:blipFill>
        <p:spPr>
          <a:xfrm>
            <a:off x="8558444" y="1612900"/>
            <a:ext cx="3543300" cy="3632200"/>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16" name="TextBox 15">
            <a:extLst>
              <a:ext uri="{FF2B5EF4-FFF2-40B4-BE49-F238E27FC236}">
                <a16:creationId xmlns:a16="http://schemas.microsoft.com/office/drawing/2014/main" id="{6CCCB35A-6A04-0A00-57BE-86F6CD1F780F}"/>
              </a:ext>
            </a:extLst>
          </p:cNvPr>
          <p:cNvSpPr txBox="1"/>
          <p:nvPr/>
        </p:nvSpPr>
        <p:spPr>
          <a:xfrm>
            <a:off x="8641596" y="5327515"/>
            <a:ext cx="3376997" cy="1077218"/>
          </a:xfrm>
          <a:prstGeom prst="rect">
            <a:avLst/>
          </a:prstGeom>
          <a:noFill/>
        </p:spPr>
        <p:txBody>
          <a:bodyPr wrap="square" rtlCol="0">
            <a:spAutoFit/>
          </a:bodyPr>
          <a:lstStyle/>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Above</a:t>
            </a:r>
            <a:r>
              <a:rPr lang="en-US" sz="1600" dirty="0">
                <a:latin typeface="CMU Serif Roman" panose="02000603000000000000" pitchFamily="2" charset="0"/>
                <a:ea typeface="CMU Serif Roman" panose="02000603000000000000" pitchFamily="2" charset="0"/>
                <a:cs typeface="CMU Serif Roman" panose="02000603000000000000" pitchFamily="2" charset="0"/>
              </a:rPr>
              <a:t>: Chart of feature importance for the event selection BDT input variables from one of the best performing models.</a:t>
            </a:r>
          </a:p>
        </p:txBody>
      </p:sp>
      <mc:AlternateContent xmlns:mc="http://schemas.openxmlformats.org/markup-compatibility/2006">
        <mc:Choice xmlns:a14="http://schemas.microsoft.com/office/drawing/2010/main" Requires="a14">
          <p:sp>
            <p:nvSpPr>
              <p:cNvPr id="22" name="TextBox 21">
                <a:extLst>
                  <a:ext uri="{FF2B5EF4-FFF2-40B4-BE49-F238E27FC236}">
                    <a16:creationId xmlns:a16="http://schemas.microsoft.com/office/drawing/2014/main" id="{212EF821-CCEB-3B15-0C45-E4E7731A9FE5}"/>
                  </a:ext>
                </a:extLst>
              </p:cNvPr>
              <p:cNvSpPr txBox="1"/>
              <p:nvPr/>
            </p:nvSpPr>
            <p:spPr>
              <a:xfrm>
                <a:off x="537081" y="958696"/>
                <a:ext cx="7828444" cy="5371792"/>
              </a:xfrm>
              <a:prstGeom prst="rect">
                <a:avLst/>
              </a:prstGeom>
              <a:noFill/>
            </p:spPr>
            <p:txBody>
              <a:bodyPr wrap="square">
                <a:spAutoFit/>
              </a:bodyPr>
              <a:lstStyle/>
              <a:p>
                <a:pPr marL="342900" indent="-342900">
                  <a:buSzPct val="80000"/>
                  <a:buFont typeface="Arial" panose="020B0604020202020204" pitchFamily="34" charset="0"/>
                  <a:buChar char="•"/>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Processed signal MC samples are combined into one signal-like sample. Processed event mixed background is used as the background-like sample.</a:t>
                </a:r>
              </a:p>
              <a:p>
                <a:pPr marL="342900" indent="-342900">
                  <a:buSzPct val="80000"/>
                  <a:buFont typeface="Arial" panose="020B0604020202020204" pitchFamily="34" charset="0"/>
                  <a:buChar char="•"/>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lnSpc>
                    <a:spcPct val="150000"/>
                  </a:lnSpc>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Input variables:</a:t>
                </a:r>
              </a:p>
              <a:p>
                <a:pPr marL="742950" lvl="1" indent="-285750">
                  <a:lnSpc>
                    <a:spcPct val="150000"/>
                  </a:lnSpc>
                  <a:buSzPct val="80000"/>
                  <a:buFont typeface="Arial" panose="020B0604020202020204" pitchFamily="34" charset="0"/>
                  <a:buChar char="•"/>
                  <a:tabLst>
                    <a:tab pos="1057275" algn="l"/>
                  </a:tabLst>
                </a:pPr>
                <a14:m>
                  <m:oMath xmlns:m="http://schemas.openxmlformats.org/officeDocument/2006/math">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𝛾</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1,2,3,4</m:t>
                        </m:r>
                      </m:sub>
                    </m:sSub>
                  </m:oMath>
                </a14:m>
                <a:r>
                  <a:rPr lang="en-US" dirty="0">
                    <a:latin typeface="CMU Serif Roman" panose="02000603000000000000" pitchFamily="2" charset="0"/>
                    <a:ea typeface="CMU Serif Roman" panose="02000603000000000000" pitchFamily="2" charset="0"/>
                    <a:cs typeface="CMU Serif Roman" panose="02000603000000000000" pitchFamily="2" charset="0"/>
                  </a:rPr>
                  <a:t> MVA ID</a:t>
                </a:r>
              </a:p>
              <a:p>
                <a:pPr marL="742950" lvl="1" indent="-285750">
                  <a:lnSpc>
                    <a:spcPct val="150000"/>
                  </a:lnSpc>
                  <a:buSzPct val="80000"/>
                  <a:buFont typeface="Arial" panose="020B0604020202020204" pitchFamily="34" charset="0"/>
                  <a:buChar char="•"/>
                  <a:tabLst>
                    <a:tab pos="1057275" algn="l"/>
                  </a:tabLst>
                </a:pPr>
                <a:r>
                  <a:rPr lang="en-US" dirty="0">
                    <a:latin typeface="CMU Serif Roman" panose="02000603000000000000" pitchFamily="2" charset="0"/>
                    <a:ea typeface="CMU Serif Roman" panose="02000603000000000000" pitchFamily="2" charset="0"/>
                    <a:cs typeface="CMU Serif Roman" panose="02000603000000000000" pitchFamily="2" charset="0"/>
                  </a:rPr>
                  <a:t>a</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1</a:t>
                </a:r>
                <a:r>
                  <a:rPr lang="en-US" dirty="0">
                    <a:latin typeface="CMU Serif Roman" panose="02000603000000000000" pitchFamily="2" charset="0"/>
                    <a:ea typeface="CMU Serif Roman" panose="02000603000000000000" pitchFamily="2" charset="0"/>
                    <a:cs typeface="CMU Serif Roman" panose="02000603000000000000" pitchFamily="2" charset="0"/>
                  </a:rPr>
                  <a:t> </a:t>
                </a:r>
                <a:r>
                  <a:rPr lang="en-US" dirty="0" err="1">
                    <a:latin typeface="CMU Serif Roman" panose="02000603000000000000" pitchFamily="2" charset="0"/>
                    <a:ea typeface="CMU Serif Roman" panose="02000603000000000000" pitchFamily="2" charset="0"/>
                    <a:cs typeface="CMU Serif Roman" panose="02000603000000000000" pitchFamily="2" charset="0"/>
                  </a:rPr>
                  <a:t>p</a:t>
                </a:r>
                <a:r>
                  <a:rPr lang="en-US" baseline="-25000" dirty="0" err="1">
                    <a:latin typeface="CMU Serif Roman" panose="02000603000000000000" pitchFamily="2" charset="0"/>
                    <a:ea typeface="CMU Serif Roman" panose="02000603000000000000" pitchFamily="2" charset="0"/>
                    <a:cs typeface="CMU Serif Roman" panose="02000603000000000000" pitchFamily="2" charset="0"/>
                  </a:rPr>
                  <a:t>T</a:t>
                </a:r>
                <a:r>
                  <a:rPr lang="en-US" dirty="0">
                    <a:latin typeface="CMU Serif Roman" panose="02000603000000000000" pitchFamily="2" charset="0"/>
                    <a:ea typeface="CMU Serif Roman" panose="02000603000000000000" pitchFamily="2" charset="0"/>
                    <a:cs typeface="CMU Serif Roman" panose="02000603000000000000" pitchFamily="2" charset="0"/>
                  </a:rPr>
                  <a:t>    a</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2</a:t>
                </a:r>
                <a:r>
                  <a:rPr lang="en-US" dirty="0">
                    <a:latin typeface="CMU Serif Roman" panose="02000603000000000000" pitchFamily="2" charset="0"/>
                    <a:ea typeface="CMU Serif Roman" panose="02000603000000000000" pitchFamily="2" charset="0"/>
                    <a:cs typeface="CMU Serif Roman" panose="02000603000000000000" pitchFamily="2" charset="0"/>
                  </a:rPr>
                  <a:t> </a:t>
                </a:r>
                <a:r>
                  <a:rPr lang="en-US" dirty="0" err="1">
                    <a:latin typeface="CMU Serif Roman" panose="02000603000000000000" pitchFamily="2" charset="0"/>
                    <a:ea typeface="CMU Serif Roman" panose="02000603000000000000" pitchFamily="2" charset="0"/>
                    <a:cs typeface="CMU Serif Roman" panose="02000603000000000000" pitchFamily="2" charset="0"/>
                  </a:rPr>
                  <a:t>p</a:t>
                </a:r>
                <a:r>
                  <a:rPr lang="en-US" baseline="-25000" dirty="0" err="1">
                    <a:latin typeface="CMU Serif Roman" panose="02000603000000000000" pitchFamily="2" charset="0"/>
                    <a:ea typeface="CMU Serif Roman" panose="02000603000000000000" pitchFamily="2" charset="0"/>
                    <a:cs typeface="CMU Serif Roman" panose="02000603000000000000" pitchFamily="2" charset="0"/>
                  </a:rPr>
                  <a:t>T</a:t>
                </a:r>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pPr marL="742950" lvl="1" indent="-285750">
                  <a:lnSpc>
                    <a:spcPct val="150000"/>
                  </a:lnSpc>
                  <a:buSzPct val="80000"/>
                  <a:buFont typeface="Arial" panose="020B0604020202020204" pitchFamily="34" charset="0"/>
                  <a:buChar char="•"/>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ΔR(a</a:t>
                </a:r>
                <a:r>
                  <a:rPr lang="en-US"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1</a:t>
                </a: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a:t>
                </a:r>
                <a:r>
                  <a:rPr lang="en-US"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2</a:t>
                </a: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t>
                </a:r>
                <a14:m>
                  <m:oMath xmlns:m="http://schemas.openxmlformats.org/officeDocument/2006/math">
                    <m:sSub>
                      <m:sSubPr>
                        <m:ctrlPr>
                          <a:rPr lang="en-US"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pPr marL="742950" lvl="1" indent="-285750">
                  <a:lnSpc>
                    <a:spcPct val="150000"/>
                  </a:lnSpc>
                  <a:buSzPct val="80000"/>
                  <a:buFont typeface="Arial" panose="020B0604020202020204" pitchFamily="34" charset="0"/>
                  <a:buChar char="•"/>
                  <a:tabLst>
                    <a:tab pos="1057275" algn="l"/>
                  </a:tabLst>
                </a:pPr>
                <a:r>
                  <a:rPr lang="en-US" dirty="0">
                    <a:latin typeface="CMU Serif Roman" panose="02000603000000000000" pitchFamily="2" charset="0"/>
                    <a:ea typeface="CMU Serif Roman" panose="02000603000000000000" pitchFamily="2" charset="0"/>
                    <a:cs typeface="CMU Serif Roman" panose="02000603000000000000" pitchFamily="2" charset="0"/>
                  </a:rPr>
                  <a:t>m</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a1</a:t>
                </a:r>
                <a:r>
                  <a:rPr lang="en-US" dirty="0">
                    <a:latin typeface="CMU Serif Roman" panose="02000603000000000000" pitchFamily="2" charset="0"/>
                    <a:ea typeface="CMU Serif Roman" panose="02000603000000000000" pitchFamily="2" charset="0"/>
                    <a:cs typeface="CMU Serif Roman" panose="02000603000000000000" pitchFamily="2" charset="0"/>
                  </a:rPr>
                  <a:t> – m</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a2</a:t>
                </a:r>
              </a:p>
              <a:p>
                <a:pPr marL="742950" lvl="1" indent="-285750">
                  <a:lnSpc>
                    <a:spcPct val="150000"/>
                  </a:lnSpc>
                  <a:buSzPct val="80000"/>
                  <a:buFont typeface="Arial" panose="020B0604020202020204" pitchFamily="34" charset="0"/>
                  <a:buChar char="•"/>
                  <a:tabLst>
                    <a:tab pos="1057275" algn="l"/>
                  </a:tabLst>
                </a:pPr>
                <a:r>
                  <a:rPr lang="en-US" dirty="0">
                    <a:latin typeface="CMU Serif Roman" panose="02000603000000000000" pitchFamily="2" charset="0"/>
                    <a:ea typeface="CMU Serif Roman" panose="02000603000000000000" pitchFamily="2" charset="0"/>
                    <a:cs typeface="CMU Serif Roman" panose="02000603000000000000" pitchFamily="2" charset="0"/>
                  </a:rPr>
                  <a:t>cos(</a:t>
                </a:r>
                <a14:m>
                  <m:oMath xmlns:m="http://schemas.openxmlformats.org/officeDocument/2006/math">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𝜃</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𝛾</m:t>
                        </m:r>
                      </m:sub>
                    </m:sSub>
                  </m:oMath>
                </a14:m>
                <a:r>
                  <a:rPr lang="en-US" dirty="0">
                    <a:latin typeface="CMU Serif Roman" panose="02000603000000000000" pitchFamily="2" charset="0"/>
                    <a:ea typeface="CMU Serif Roman" panose="02000603000000000000" pitchFamily="2" charset="0"/>
                    <a:cs typeface="CMU Serif Roman" panose="02000603000000000000" pitchFamily="2" charset="0"/>
                  </a:rPr>
                  <a:t>), where </a:t>
                </a:r>
                <a14:m>
                  <m:oMath xmlns:m="http://schemas.openxmlformats.org/officeDocument/2006/math">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𝜃</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𝛾</m:t>
                        </m:r>
                      </m:sub>
                    </m:sSub>
                  </m:oMath>
                </a14:m>
                <a:r>
                  <a:rPr lang="en-US" dirty="0">
                    <a:latin typeface="CMU Serif Roman" panose="02000603000000000000" pitchFamily="2" charset="0"/>
                    <a:ea typeface="CMU Serif Roman" panose="02000603000000000000" pitchFamily="2" charset="0"/>
                    <a:cs typeface="CMU Serif Roman" panose="02000603000000000000" pitchFamily="2" charset="0"/>
                  </a:rPr>
                  <a:t> is the angle between the leading photon coming from the leading pseudoscalar and the direction of </a:t>
                </a:r>
                <a14:m>
                  <m:oMath xmlns:m="http://schemas.openxmlformats.org/officeDocument/2006/math">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𝛾𝛾</m:t>
                    </m:r>
                  </m:oMath>
                </a14:m>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pPr marL="742950" lvl="1" indent="-285750">
                  <a:lnSpc>
                    <a:spcPct val="150000"/>
                  </a:lnSpc>
                  <a:buSzPct val="80000"/>
                  <a:buFont typeface="Arial" panose="020B0604020202020204" pitchFamily="34" charset="0"/>
                  <a:buChar char="•"/>
                  <a:tabLst>
                    <a:tab pos="1057275" algn="l"/>
                  </a:tabLst>
                </a:pPr>
                <a14:m>
                  <m:oMath xmlns:m="http://schemas.openxmlformats.org/officeDocument/2006/math">
                    <m:f>
                      <m:f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fPr>
                      <m:num>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1 </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𝑅𝐸𝐶𝑂</m:t>
                            </m:r>
                          </m:sub>
                        </m:sSub>
                        <m:r>
                          <a:rPr lang="en-US" b="0" i="1" smtClean="0">
                            <a:latin typeface="Cambria Math" panose="02040503050406030204" pitchFamily="18" charset="0"/>
                            <a:ea typeface="CMU SERIF ROMAN" panose="02000603000000000000" pitchFamily="2" charset="0"/>
                            <a:cs typeface="CMU SERIF ROMAN" panose="02000603000000000000" pitchFamily="2" charset="0"/>
                          </a:rPr>
                          <m:t>−</m:t>
                        </m:r>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 </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𝐻𝑦𝑝</m:t>
                            </m:r>
                          </m:sub>
                        </m:sSub>
                      </m:num>
                      <m:den>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𝛾𝛾𝛾𝛾</m:t>
                            </m:r>
                          </m:sub>
                        </m:sSub>
                      </m:den>
                    </m:f>
                  </m:oMath>
                </a14:m>
                <a:r>
                  <a:rPr lang="en-US" dirty="0">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f>
                      <m:f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fPr>
                      <m:num>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2 </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𝑅𝐸𝐶𝑂</m:t>
                            </m:r>
                          </m:sub>
                        </m:sSub>
                        <m:r>
                          <a:rPr lang="en-US" b="0" i="1" smtClean="0">
                            <a:latin typeface="Cambria Math" panose="02040503050406030204" pitchFamily="18" charset="0"/>
                            <a:ea typeface="CMU SERIF ROMAN" panose="02000603000000000000" pitchFamily="2" charset="0"/>
                            <a:cs typeface="CMU SERIF ROMAN" panose="02000603000000000000" pitchFamily="2" charset="0"/>
                          </a:rPr>
                          <m:t>−</m:t>
                        </m:r>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 </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𝐻𝑦𝑝</m:t>
                            </m:r>
                          </m:sub>
                        </m:sSub>
                      </m:num>
                      <m:den>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𝛾𝛾𝛾𝛾</m:t>
                            </m:r>
                          </m:sub>
                        </m:sSub>
                      </m:den>
                    </m:f>
                  </m:oMath>
                </a14:m>
                <a:endParaRPr lang="en-US" dirty="0">
                  <a:latin typeface="CMU Serif Roman" panose="02000603000000000000" pitchFamily="2" charset="0"/>
                  <a:ea typeface="CMU Serif Roman" panose="02000603000000000000" pitchFamily="2" charset="0"/>
                  <a:cs typeface="CMU Serif Roman" panose="02000603000000000000" pitchFamily="2" charset="0"/>
                </a:endParaRPr>
              </a:p>
            </p:txBody>
          </p:sp>
        </mc:Choice>
        <mc:Fallback>
          <p:sp>
            <p:nvSpPr>
              <p:cNvPr id="22" name="TextBox 21">
                <a:extLst>
                  <a:ext uri="{FF2B5EF4-FFF2-40B4-BE49-F238E27FC236}">
                    <a16:creationId xmlns:a16="http://schemas.microsoft.com/office/drawing/2014/main" id="{212EF821-CCEB-3B15-0C45-E4E7731A9FE5}"/>
                  </a:ext>
                </a:extLst>
              </p:cNvPr>
              <p:cNvSpPr txBox="1">
                <a:spLocks noRot="1" noChangeAspect="1" noMove="1" noResize="1" noEditPoints="1" noAdjustHandles="1" noChangeArrowheads="1" noChangeShapeType="1" noTextEdit="1"/>
              </p:cNvSpPr>
              <p:nvPr/>
            </p:nvSpPr>
            <p:spPr>
              <a:xfrm>
                <a:off x="537081" y="958696"/>
                <a:ext cx="7828444" cy="5371792"/>
              </a:xfrm>
              <a:prstGeom prst="rect">
                <a:avLst/>
              </a:prstGeom>
              <a:blipFill>
                <a:blip r:embed="rId4"/>
                <a:stretch>
                  <a:fillRect l="-1297" t="-943" r="-1297"/>
                </a:stretch>
              </a:blipFill>
            </p:spPr>
            <p:txBody>
              <a:bodyPr/>
              <a:lstStyle/>
              <a:p>
                <a:r>
                  <a:rPr lang="en-US">
                    <a:noFill/>
                  </a:rPr>
                  <a:t> </a:t>
                </a:r>
              </a:p>
            </p:txBody>
          </p:sp>
        </mc:Fallback>
      </mc:AlternateContent>
    </p:spTree>
    <p:extLst>
      <p:ext uri="{BB962C8B-B14F-4D97-AF65-F5344CB8AC3E}">
        <p14:creationId xmlns:p14="http://schemas.microsoft.com/office/powerpoint/2010/main" val="29811126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Important BDT Input Variables</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875D4D9F-27C4-BC6C-6E4E-3568BC5BE379}"/>
              </a:ext>
            </a:extLst>
          </p:cNvPr>
          <p:cNvPicPr>
            <a:picLocks noChangeAspect="1"/>
          </p:cNvPicPr>
          <p:nvPr/>
        </p:nvPicPr>
        <p:blipFill>
          <a:blip r:embed="rId3"/>
          <a:srcRect/>
          <a:stretch/>
        </p:blipFill>
        <p:spPr>
          <a:xfrm>
            <a:off x="315946" y="927070"/>
            <a:ext cx="5612913" cy="5477663"/>
          </a:xfrm>
          <a:prstGeom prst="rect">
            <a:avLst/>
          </a:prstGeom>
          <a:ln>
            <a:solidFill>
              <a:schemeClr val="accent1">
                <a:shade val="15000"/>
              </a:schemeClr>
            </a:solidFill>
          </a:ln>
          <a:effectLst>
            <a:outerShdw blurRad="50800" dist="38100" dir="2700000" algn="tl" rotWithShape="0">
              <a:prstClr val="black">
                <a:alpha val="40000"/>
              </a:prstClr>
            </a:outerShdw>
          </a:effectLst>
        </p:spPr>
      </p:pic>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015A5661-C171-449C-5FAB-1A7B7EEE49C6}"/>
                  </a:ext>
                </a:extLst>
              </p:cNvPr>
              <p:cNvSpPr txBox="1"/>
              <p:nvPr/>
            </p:nvSpPr>
            <p:spPr>
              <a:xfrm>
                <a:off x="6012431" y="2989053"/>
                <a:ext cx="2730474" cy="2327945"/>
              </a:xfrm>
              <a:prstGeom prst="rect">
                <a:avLst/>
              </a:prstGeom>
              <a:noFill/>
            </p:spPr>
            <p:txBody>
              <a:bodyPr wrap="square" rtlCol="0">
                <a:spAutoFit/>
              </a:bodyPr>
              <a:lstStyle/>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Left</a:t>
                </a:r>
                <a:r>
                  <a:rPr lang="en-US" sz="1600" dirty="0">
                    <a:latin typeface="CMU Serif Roman" panose="02000603000000000000" pitchFamily="2" charset="0"/>
                    <a:ea typeface="CMU Serif Roman" panose="02000603000000000000" pitchFamily="2" charset="0"/>
                    <a:cs typeface="CMU Serif Roman" panose="02000603000000000000" pitchFamily="2" charset="0"/>
                  </a:rPr>
                  <a:t>: Distribution of (</a:t>
                </a:r>
                <a14:m>
                  <m:oMath xmlns:m="http://schemas.openxmlformats.org/officeDocument/2006/math">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2 </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𝑅𝐸𝐶𝑂</m:t>
                        </m:r>
                      </m:sub>
                    </m:s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m:t>
                    </m:r>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 </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𝐻𝑦𝑝</m:t>
                        </m:r>
                      </m:sub>
                    </m:sSub>
                  </m:oMath>
                </a14:m>
                <a:r>
                  <a:rPr lang="en-US" sz="1600" dirty="0">
                    <a:latin typeface="CMU Serif Roman" panose="02000603000000000000" pitchFamily="2" charset="0"/>
                    <a:ea typeface="CMU Serif Roman" panose="02000603000000000000" pitchFamily="2" charset="0"/>
                    <a:cs typeface="CMU Serif Roman" panose="02000603000000000000" pitchFamily="2" charset="0"/>
                  </a:rPr>
                  <a:t>)/</a:t>
                </a:r>
                <a14:m>
                  <m:oMath xmlns:m="http://schemas.openxmlformats.org/officeDocument/2006/math">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r>
                  <a:rPr lang="en-US" sz="1600" dirty="0">
                    <a:latin typeface="CMU Serif Roman" panose="02000603000000000000" pitchFamily="2" charset="0"/>
                    <a:ea typeface="CMU Serif Roman" panose="02000603000000000000" pitchFamily="2" charset="0"/>
                    <a:cs typeface="CMU Serif Roman" panose="02000603000000000000" pitchFamily="2" charset="0"/>
                  </a:rPr>
                  <a:t> for </a:t>
                </a:r>
                <a:r>
                  <a:rPr lang="en-US" sz="1600" dirty="0" err="1">
                    <a:latin typeface="CMU Serif Roman" panose="02000603000000000000" pitchFamily="2" charset="0"/>
                    <a:ea typeface="CMU Serif Roman" panose="02000603000000000000" pitchFamily="2" charset="0"/>
                    <a:cs typeface="CMU Serif Roman" panose="02000603000000000000" pitchFamily="2" charset="0"/>
                  </a:rPr>
                  <a:t>subleading</a:t>
                </a:r>
                <a:r>
                  <a:rPr lang="en-US" sz="1600" dirty="0">
                    <a:latin typeface="CMU Serif Roman" panose="02000603000000000000" pitchFamily="2" charset="0"/>
                    <a:ea typeface="CMU Serif Roman" panose="02000603000000000000" pitchFamily="2" charset="0"/>
                    <a:cs typeface="CMU Serif Roman" panose="02000603000000000000" pitchFamily="2" charset="0"/>
                  </a:rPr>
                  <a:t> pseudoscalar candidate. Shown for signal MC at 15, 30, 40, 60 GeV pseudoscalar mass points, event mixed background, and data. All selections have been applied.</a:t>
                </a:r>
              </a:p>
            </p:txBody>
          </p:sp>
        </mc:Choice>
        <mc:Fallback>
          <p:sp>
            <p:nvSpPr>
              <p:cNvPr id="14" name="TextBox 13">
                <a:extLst>
                  <a:ext uri="{FF2B5EF4-FFF2-40B4-BE49-F238E27FC236}">
                    <a16:creationId xmlns:a16="http://schemas.microsoft.com/office/drawing/2014/main" id="{015A5661-C171-449C-5FAB-1A7B7EEE49C6}"/>
                  </a:ext>
                </a:extLst>
              </p:cNvPr>
              <p:cNvSpPr txBox="1">
                <a:spLocks noRot="1" noChangeAspect="1" noMove="1" noResize="1" noEditPoints="1" noAdjustHandles="1" noChangeArrowheads="1" noChangeShapeType="1" noTextEdit="1"/>
              </p:cNvSpPr>
              <p:nvPr/>
            </p:nvSpPr>
            <p:spPr>
              <a:xfrm>
                <a:off x="6012431" y="2989053"/>
                <a:ext cx="2730474" cy="2327945"/>
              </a:xfrm>
              <a:prstGeom prst="rect">
                <a:avLst/>
              </a:prstGeom>
              <a:blipFill>
                <a:blip r:embed="rId4"/>
                <a:stretch>
                  <a:fillRect l="-1389" t="-1087" b="-2174"/>
                </a:stretch>
              </a:blipFill>
            </p:spPr>
            <p:txBody>
              <a:bodyPr/>
              <a:lstStyle/>
              <a:p>
                <a:r>
                  <a:rPr lang="en-US">
                    <a:noFill/>
                  </a:rPr>
                  <a:t> </a:t>
                </a:r>
              </a:p>
            </p:txBody>
          </p:sp>
        </mc:Fallback>
      </mc:AlternateContent>
      <p:pic>
        <p:nvPicPr>
          <p:cNvPr id="15" name="Picture 14" descr="A graph of a number of text&#10;&#10;Description automatically generated with medium confidence">
            <a:extLst>
              <a:ext uri="{FF2B5EF4-FFF2-40B4-BE49-F238E27FC236}">
                <a16:creationId xmlns:a16="http://schemas.microsoft.com/office/drawing/2014/main" id="{ACD67160-C76E-314D-83C0-75ADAD18FF51}"/>
              </a:ext>
            </a:extLst>
          </p:cNvPr>
          <p:cNvPicPr>
            <a:picLocks noChangeAspect="1"/>
          </p:cNvPicPr>
          <p:nvPr/>
        </p:nvPicPr>
        <p:blipFill>
          <a:blip r:embed="rId5"/>
          <a:stretch>
            <a:fillRect/>
          </a:stretch>
        </p:blipFill>
        <p:spPr>
          <a:xfrm>
            <a:off x="8826475" y="1719729"/>
            <a:ext cx="3221181" cy="3301999"/>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16" name="TextBox 15">
            <a:extLst>
              <a:ext uri="{FF2B5EF4-FFF2-40B4-BE49-F238E27FC236}">
                <a16:creationId xmlns:a16="http://schemas.microsoft.com/office/drawing/2014/main" id="{6CCCB35A-6A04-0A00-57BE-86F6CD1F780F}"/>
              </a:ext>
            </a:extLst>
          </p:cNvPr>
          <p:cNvSpPr txBox="1"/>
          <p:nvPr/>
        </p:nvSpPr>
        <p:spPr>
          <a:xfrm>
            <a:off x="8641596" y="5327515"/>
            <a:ext cx="3376997" cy="1077218"/>
          </a:xfrm>
          <a:prstGeom prst="rect">
            <a:avLst/>
          </a:prstGeom>
          <a:noFill/>
        </p:spPr>
        <p:txBody>
          <a:bodyPr wrap="square" rtlCol="0">
            <a:spAutoFit/>
          </a:bodyPr>
          <a:lstStyle/>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Above</a:t>
            </a:r>
            <a:r>
              <a:rPr lang="en-US" sz="1600" dirty="0">
                <a:latin typeface="CMU Serif Roman" panose="02000603000000000000" pitchFamily="2" charset="0"/>
                <a:ea typeface="CMU Serif Roman" panose="02000603000000000000" pitchFamily="2" charset="0"/>
                <a:cs typeface="CMU Serif Roman" panose="02000603000000000000" pitchFamily="2" charset="0"/>
              </a:rPr>
              <a:t>: Chart of feature importance for the event selection BDT input variables from one of the best performing models.</a:t>
            </a:r>
          </a:p>
        </p:txBody>
      </p:sp>
      <p:sp>
        <p:nvSpPr>
          <p:cNvPr id="18" name="Oval 17">
            <a:extLst>
              <a:ext uri="{FF2B5EF4-FFF2-40B4-BE49-F238E27FC236}">
                <a16:creationId xmlns:a16="http://schemas.microsoft.com/office/drawing/2014/main" id="{0C185FC9-FEF3-FE28-2798-3187D2B310E4}"/>
              </a:ext>
            </a:extLst>
          </p:cNvPr>
          <p:cNvSpPr/>
          <p:nvPr/>
        </p:nvSpPr>
        <p:spPr>
          <a:xfrm>
            <a:off x="8993616" y="2760765"/>
            <a:ext cx="1371625" cy="304177"/>
          </a:xfrm>
          <a:prstGeom prst="ellipse">
            <a:avLst/>
          </a:prstGeom>
          <a:noFill/>
          <a:ln w="31750">
            <a:solidFill>
              <a:srgbClr val="D39F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BE674711-973F-C6DC-D166-0AFBD38F71F0}"/>
              </a:ext>
            </a:extLst>
          </p:cNvPr>
          <p:cNvCxnSpPr>
            <a:cxnSpLocks/>
            <a:stCxn id="18" idx="2"/>
          </p:cNvCxnSpPr>
          <p:nvPr/>
        </p:nvCxnSpPr>
        <p:spPr>
          <a:xfrm flipH="1" flipV="1">
            <a:off x="6263142" y="2392466"/>
            <a:ext cx="2730474" cy="520388"/>
          </a:xfrm>
          <a:prstGeom prst="straightConnector1">
            <a:avLst/>
          </a:prstGeom>
          <a:ln w="31750">
            <a:solidFill>
              <a:srgbClr val="D39F1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85158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Training the Event Selection BDT</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5377249" cy="5228273"/>
              </a:xfrm>
            </p:spPr>
            <p:txBody>
              <a:bodyPr>
                <a:normAutofit fontScale="85000" lnSpcReduction="10000"/>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Discrepancies between event mixed background and data requires an N-dim reweighting before training the event selection model.</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Training/testing is split amongst odd/even events and is performed over the full </a:t>
                </a:r>
                <a14:m>
                  <m:oMath xmlns:m="http://schemas.openxmlformats.org/officeDocument/2006/math">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mass range.</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Samples are weighted by the appropriate luminosity and the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per-event N-dim reweights before training.</a:t>
                </a: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Metrics for evaluating BDT performance:</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AUC</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Log loss minimization</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Error rate</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Average truth deviation</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F1 score</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ROC curve</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5377249" cy="5228273"/>
              </a:xfrm>
              <a:blipFill>
                <a:blip r:embed="rId3"/>
                <a:stretch>
                  <a:fillRect l="-708" t="-1211" b="-726"/>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6" name="Picture 5" descr="A graph of a signal and background&#10;&#10;Description automatically generated">
            <a:extLst>
              <a:ext uri="{FF2B5EF4-FFF2-40B4-BE49-F238E27FC236}">
                <a16:creationId xmlns:a16="http://schemas.microsoft.com/office/drawing/2014/main" id="{C11F3F55-EA78-798A-F5B9-EC62B6DB2CEE}"/>
              </a:ext>
            </a:extLst>
          </p:cNvPr>
          <p:cNvPicPr>
            <a:picLocks noChangeAspect="1"/>
          </p:cNvPicPr>
          <p:nvPr/>
        </p:nvPicPr>
        <p:blipFill rotWithShape="1">
          <a:blip r:embed="rId4"/>
          <a:srcRect t="8684" r="6286"/>
          <a:stretch/>
        </p:blipFill>
        <p:spPr>
          <a:xfrm>
            <a:off x="6096000" y="948690"/>
            <a:ext cx="5930898" cy="4334389"/>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8" name="TextBox 7">
            <a:extLst>
              <a:ext uri="{FF2B5EF4-FFF2-40B4-BE49-F238E27FC236}">
                <a16:creationId xmlns:a16="http://schemas.microsoft.com/office/drawing/2014/main" id="{34A7B17C-2BB0-8C84-E068-0416EA943456}"/>
              </a:ext>
            </a:extLst>
          </p:cNvPr>
          <p:cNvSpPr txBox="1"/>
          <p:nvPr/>
        </p:nvSpPr>
        <p:spPr>
          <a:xfrm>
            <a:off x="6513505" y="5493811"/>
            <a:ext cx="5095887" cy="830997"/>
          </a:xfrm>
          <a:prstGeom prst="rect">
            <a:avLst/>
          </a:prstGeom>
          <a:noFill/>
        </p:spPr>
        <p:txBody>
          <a:bodyPr wrap="square" rtlCol="0">
            <a:spAutoFit/>
          </a:bodyPr>
          <a:lstStyle/>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Above</a:t>
            </a:r>
            <a:r>
              <a:rPr lang="en-US" sz="1600" dirty="0">
                <a:latin typeface="CMU Serif Roman" panose="02000603000000000000" pitchFamily="2" charset="0"/>
                <a:ea typeface="CMU Serif Roman" panose="02000603000000000000" pitchFamily="2" charset="0"/>
                <a:cs typeface="CMU Serif Roman" panose="02000603000000000000" pitchFamily="2" charset="0"/>
              </a:rPr>
              <a:t>: Event selection BDT predictions for training set using processed signal MC and event mixed background.</a:t>
            </a:r>
          </a:p>
        </p:txBody>
      </p:sp>
    </p:spTree>
    <p:extLst>
      <p:ext uri="{BB962C8B-B14F-4D97-AF65-F5344CB8AC3E}">
        <p14:creationId xmlns:p14="http://schemas.microsoft.com/office/powerpoint/2010/main" val="2814344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Checking the Event Selection BDT</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770094" y="800100"/>
            <a:ext cx="6102273" cy="1570366"/>
          </a:xfrm>
        </p:spPr>
        <p:txBody>
          <a:bodyPr anchor="ctr">
            <a:noAutofit/>
          </a:bodyPr>
          <a:lstStyle/>
          <a:p>
            <a:pPr>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Checks for overtraining are done to ensure an optimal event selection model is produced.</a:t>
            </a:r>
          </a:p>
          <a:p>
            <a:pPr>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ROC checks can be done for the entire model at once and even/odd checks must be done by nominal mass point.</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C11F3F55-EA78-798A-F5B9-EC62B6DB2CEE}"/>
              </a:ext>
            </a:extLst>
          </p:cNvPr>
          <p:cNvPicPr>
            <a:picLocks noChangeAspect="1"/>
          </p:cNvPicPr>
          <p:nvPr/>
        </p:nvPicPr>
        <p:blipFill>
          <a:blip r:embed="rId3"/>
          <a:srcRect t="1279" b="1279"/>
          <a:stretch/>
        </p:blipFill>
        <p:spPr>
          <a:xfrm>
            <a:off x="6621573" y="882515"/>
            <a:ext cx="5063848" cy="3700736"/>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8" name="TextBox 7">
            <a:extLst>
              <a:ext uri="{FF2B5EF4-FFF2-40B4-BE49-F238E27FC236}">
                <a16:creationId xmlns:a16="http://schemas.microsoft.com/office/drawing/2014/main" id="{34A7B17C-2BB0-8C84-E068-0416EA943456}"/>
              </a:ext>
            </a:extLst>
          </p:cNvPr>
          <p:cNvSpPr txBox="1"/>
          <p:nvPr/>
        </p:nvSpPr>
        <p:spPr>
          <a:xfrm>
            <a:off x="5984786" y="4755661"/>
            <a:ext cx="6102273" cy="2062103"/>
          </a:xfrm>
          <a:prstGeom prst="rect">
            <a:avLst/>
          </a:prstGeom>
          <a:noFill/>
        </p:spPr>
        <p:txBody>
          <a:bodyPr wrap="square" rtlCol="0">
            <a:spAutoFit/>
          </a:bodyPr>
          <a:lstStyle/>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Above</a:t>
            </a:r>
            <a:r>
              <a:rPr lang="en-US" sz="1600" dirty="0">
                <a:latin typeface="CMU Serif Roman" panose="02000603000000000000" pitchFamily="2" charset="0"/>
                <a:ea typeface="CMU Serif Roman" panose="02000603000000000000" pitchFamily="2" charset="0"/>
                <a:cs typeface="CMU Serif Roman" panose="02000603000000000000" pitchFamily="2" charset="0"/>
              </a:rPr>
              <a:t>: ROC curve for one of the best event selection BDT models. A match between train/test curves and their associated area under curve (AUC) indicates a lack of overtraining.</a:t>
            </a:r>
          </a:p>
          <a:p>
            <a:endParaRPr lang="en-US" sz="1600" dirty="0">
              <a:latin typeface="CMU Serif Roman" panose="02000603000000000000" pitchFamily="2" charset="0"/>
              <a:ea typeface="CMU Serif Roman" panose="02000603000000000000" pitchFamily="2" charset="0"/>
              <a:cs typeface="CMU Serif Roman" panose="02000603000000000000" pitchFamily="2" charset="0"/>
            </a:endParaRPr>
          </a:p>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Left</a:t>
            </a:r>
            <a:r>
              <a:rPr lang="en-US" sz="1600" dirty="0">
                <a:latin typeface="CMU Serif Roman" panose="02000603000000000000" pitchFamily="2" charset="0"/>
                <a:ea typeface="CMU Serif Roman" panose="02000603000000000000" pitchFamily="2" charset="0"/>
                <a:cs typeface="CMU Serif Roman" panose="02000603000000000000" pitchFamily="2" charset="0"/>
              </a:rPr>
              <a:t>: Overtraining check by comparing prediction distribution of trained event selection BDT model for m</a:t>
            </a:r>
            <a:r>
              <a:rPr lang="en-US" sz="1600" baseline="-25000" dirty="0">
                <a:latin typeface="CMU Serif Roman" panose="02000603000000000000" pitchFamily="2" charset="0"/>
                <a:ea typeface="CMU Serif Roman" panose="02000603000000000000" pitchFamily="2" charset="0"/>
                <a:cs typeface="CMU Serif Roman" panose="02000603000000000000" pitchFamily="2" charset="0"/>
              </a:rPr>
              <a:t>a</a:t>
            </a:r>
            <a:r>
              <a:rPr lang="en-US" sz="1600" dirty="0">
                <a:latin typeface="CMU Serif Roman" panose="02000603000000000000" pitchFamily="2" charset="0"/>
                <a:ea typeface="CMU Serif Roman" panose="02000603000000000000" pitchFamily="2" charset="0"/>
                <a:cs typeface="CMU Serif Roman" panose="02000603000000000000" pitchFamily="2" charset="0"/>
              </a:rPr>
              <a:t> = 15 GeV. Odd/even (train/test) samples should have a similar distribution which would indicate a lack of overtraining.</a:t>
            </a:r>
            <a:endParaRPr lang="en-US" sz="1600" u="sng" dirty="0">
              <a:latin typeface="CMU Serif Roman" panose="02000603000000000000" pitchFamily="2" charset="0"/>
              <a:ea typeface="CMU Serif Roman" panose="02000603000000000000" pitchFamily="2" charset="0"/>
              <a:cs typeface="CMU Serif Roman" panose="02000603000000000000" pitchFamily="2" charset="0"/>
            </a:endParaRPr>
          </a:p>
        </p:txBody>
      </p:sp>
      <p:grpSp>
        <p:nvGrpSpPr>
          <p:cNvPr id="11" name="Group 10">
            <a:extLst>
              <a:ext uri="{FF2B5EF4-FFF2-40B4-BE49-F238E27FC236}">
                <a16:creationId xmlns:a16="http://schemas.microsoft.com/office/drawing/2014/main" id="{D78B60BF-139A-877E-D052-066AAF4A99E6}"/>
              </a:ext>
            </a:extLst>
          </p:cNvPr>
          <p:cNvGrpSpPr/>
          <p:nvPr/>
        </p:nvGrpSpPr>
        <p:grpSpPr>
          <a:xfrm>
            <a:off x="881306" y="2370466"/>
            <a:ext cx="4914015" cy="4411867"/>
            <a:chOff x="881306" y="2370466"/>
            <a:chExt cx="4914015" cy="4411867"/>
          </a:xfrm>
        </p:grpSpPr>
        <p:grpSp>
          <p:nvGrpSpPr>
            <p:cNvPr id="9" name="Group 8">
              <a:extLst>
                <a:ext uri="{FF2B5EF4-FFF2-40B4-BE49-F238E27FC236}">
                  <a16:creationId xmlns:a16="http://schemas.microsoft.com/office/drawing/2014/main" id="{0233B1EC-9D5A-71CD-84F9-43712360B3F2}"/>
                </a:ext>
              </a:extLst>
            </p:cNvPr>
            <p:cNvGrpSpPr/>
            <p:nvPr/>
          </p:nvGrpSpPr>
          <p:grpSpPr>
            <a:xfrm>
              <a:off x="881306" y="2370466"/>
              <a:ext cx="4914015" cy="4411867"/>
              <a:chOff x="770093" y="2196192"/>
              <a:chExt cx="5095888" cy="4575155"/>
            </a:xfrm>
          </p:grpSpPr>
          <p:pic>
            <p:nvPicPr>
              <p:cNvPr id="5" name="Picture 4">
                <a:extLst>
                  <a:ext uri="{FF2B5EF4-FFF2-40B4-BE49-F238E27FC236}">
                    <a16:creationId xmlns:a16="http://schemas.microsoft.com/office/drawing/2014/main" id="{09E1CB49-AF05-75C6-77E6-3FB712363438}"/>
                  </a:ext>
                </a:extLst>
              </p:cNvPr>
              <p:cNvPicPr>
                <a:picLocks noChangeAspect="1"/>
              </p:cNvPicPr>
              <p:nvPr/>
            </p:nvPicPr>
            <p:blipFill rotWithShape="1">
              <a:blip r:embed="rId4"/>
              <a:srcRect l="2994" t="5056" b="5700"/>
              <a:stretch/>
            </p:blipFill>
            <p:spPr>
              <a:xfrm>
                <a:off x="770093" y="2196192"/>
                <a:ext cx="5095888" cy="4575155"/>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7" name="Rectangle 6">
                <a:extLst>
                  <a:ext uri="{FF2B5EF4-FFF2-40B4-BE49-F238E27FC236}">
                    <a16:creationId xmlns:a16="http://schemas.microsoft.com/office/drawing/2014/main" id="{560B0EEE-F5E0-9530-22CA-4FD6899DD232}"/>
                  </a:ext>
                </a:extLst>
              </p:cNvPr>
              <p:cNvSpPr/>
              <p:nvPr/>
            </p:nvSpPr>
            <p:spPr>
              <a:xfrm>
                <a:off x="4213654" y="2557849"/>
                <a:ext cx="1260389" cy="1977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83996F90-3683-2CB2-ABA5-864010258363}"/>
                </a:ext>
              </a:extLst>
            </p:cNvPr>
            <p:cNvSpPr/>
            <p:nvPr/>
          </p:nvSpPr>
          <p:spPr>
            <a:xfrm>
              <a:off x="4374292" y="2395180"/>
              <a:ext cx="605481" cy="19973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851899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BDT Score Categorization Details</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lnSpcReduction="10000"/>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Reminder: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Approximate Mean Significance (AMS)</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where S and B reference to the number of signal and background events, respectively.</a:t>
            </a:r>
          </a:p>
          <a:p>
            <a:pPr marL="0" indent="0">
              <a:buSzPct val="80000"/>
              <a:buNone/>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BDT score distributions for signal MC, event mixed background, and data are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smoothed</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for each nominal mass point to account for statistical fluctuations when using very fine binning.</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Category boundaries are optimized to maximize total AMS in the signal region while requiring at least 8 data events in the sideband region.</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 the case of multiple categories, AMS is added in quadrature.</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Cuts at category boundaries will be applied to all samples.</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6" name="Picture 5" descr="A black text with a white background&#10;&#10;Description automatically generated">
            <a:extLst>
              <a:ext uri="{FF2B5EF4-FFF2-40B4-BE49-F238E27FC236}">
                <a16:creationId xmlns:a16="http://schemas.microsoft.com/office/drawing/2014/main" id="{613DA3B0-DABD-1B89-A6C2-EE4DD2640B06}"/>
              </a:ext>
            </a:extLst>
          </p:cNvPr>
          <p:cNvPicPr>
            <a:picLocks noChangeAspect="1"/>
          </p:cNvPicPr>
          <p:nvPr/>
        </p:nvPicPr>
        <p:blipFill>
          <a:blip r:embed="rId3"/>
          <a:stretch>
            <a:fillRect/>
          </a:stretch>
        </p:blipFill>
        <p:spPr>
          <a:xfrm>
            <a:off x="3953749" y="1392689"/>
            <a:ext cx="4284502" cy="776983"/>
          </a:xfrm>
          <a:prstGeom prst="rect">
            <a:avLst/>
          </a:prstGeom>
        </p:spPr>
      </p:pic>
    </p:spTree>
    <p:extLst>
      <p:ext uri="{BB962C8B-B14F-4D97-AF65-F5344CB8AC3E}">
        <p14:creationId xmlns:p14="http://schemas.microsoft.com/office/powerpoint/2010/main" val="658465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spTree>
    <p:extLst>
      <p:ext uri="{BB962C8B-B14F-4D97-AF65-F5344CB8AC3E}">
        <p14:creationId xmlns:p14="http://schemas.microsoft.com/office/powerpoint/2010/main" val="9944732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BDT Score Category Optimization</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9" name="Picture 8" descr="A graph of events and events&#10;&#10;Description automatically generated">
            <a:extLst>
              <a:ext uri="{FF2B5EF4-FFF2-40B4-BE49-F238E27FC236}">
                <a16:creationId xmlns:a16="http://schemas.microsoft.com/office/drawing/2014/main" id="{27C69BAF-5C2A-F345-096B-C33A240219BA}"/>
              </a:ext>
            </a:extLst>
          </p:cNvPr>
          <p:cNvPicPr>
            <a:picLocks noChangeAspect="1"/>
          </p:cNvPicPr>
          <p:nvPr/>
        </p:nvPicPr>
        <p:blipFill rotWithShape="1">
          <a:blip r:embed="rId3"/>
          <a:srcRect l="4729" t="4979" b="5621"/>
          <a:stretch/>
        </p:blipFill>
        <p:spPr>
          <a:xfrm>
            <a:off x="98852" y="800100"/>
            <a:ext cx="6439832" cy="5897403"/>
          </a:xfrm>
          <a:prstGeom prst="rect">
            <a:avLst/>
          </a:prstGeom>
          <a:ln>
            <a:solidFill>
              <a:srgbClr val="0C2340"/>
            </a:solidFill>
          </a:ln>
          <a:effectLst>
            <a:outerShdw blurRad="50800" dist="38100" dir="2700000" algn="tl" rotWithShape="0">
              <a:prstClr val="black">
                <a:alpha val="40000"/>
              </a:prstClr>
            </a:outerShdw>
          </a:effectLst>
        </p:spPr>
      </p:pic>
      <p:pic>
        <p:nvPicPr>
          <p:cNvPr id="11" name="Picture 10" descr="A graph with a line and a blue line&#10;&#10;Description automatically generated">
            <a:extLst>
              <a:ext uri="{FF2B5EF4-FFF2-40B4-BE49-F238E27FC236}">
                <a16:creationId xmlns:a16="http://schemas.microsoft.com/office/drawing/2014/main" id="{6199892A-21E8-F725-3999-B0D93C6A7144}"/>
              </a:ext>
            </a:extLst>
          </p:cNvPr>
          <p:cNvPicPr>
            <a:picLocks noChangeAspect="1"/>
          </p:cNvPicPr>
          <p:nvPr/>
        </p:nvPicPr>
        <p:blipFill rotWithShape="1">
          <a:blip r:embed="rId4"/>
          <a:srcRect l="3185" t="9812" r="7978"/>
          <a:stretch/>
        </p:blipFill>
        <p:spPr>
          <a:xfrm>
            <a:off x="6792097" y="795963"/>
            <a:ext cx="5189838" cy="3951588"/>
          </a:xfrm>
          <a:prstGeom prst="rect">
            <a:avLst/>
          </a:prstGeom>
          <a:ln>
            <a:solidFill>
              <a:srgbClr val="0C2340"/>
            </a:solidFill>
          </a:ln>
          <a:effectLst>
            <a:outerShdw blurRad="50800" dist="38100" dir="2700000" algn="tl" rotWithShape="0">
              <a:prstClr val="black">
                <a:alpha val="40000"/>
              </a:prstClr>
            </a:outerShdw>
          </a:effectLst>
        </p:spPr>
      </p:pic>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6040C153-E313-AFBF-E12F-3E2E11C5ABC0}"/>
                  </a:ext>
                </a:extLst>
              </p:cNvPr>
              <p:cNvSpPr txBox="1"/>
              <p:nvPr/>
            </p:nvSpPr>
            <p:spPr>
              <a:xfrm>
                <a:off x="6621162" y="4825830"/>
                <a:ext cx="5531708" cy="1938992"/>
              </a:xfrm>
              <a:prstGeom prst="rect">
                <a:avLst/>
              </a:prstGeom>
              <a:noFill/>
            </p:spPr>
            <p:txBody>
              <a:bodyPr wrap="square" rtlCol="0">
                <a:spAutoFit/>
              </a:bodyPr>
              <a:lstStyle/>
              <a:p>
                <a:r>
                  <a:rPr lang="en-US" sz="1500" u="sng" dirty="0">
                    <a:latin typeface="CMU Serif Roman" panose="02000603000000000000" pitchFamily="2" charset="0"/>
                    <a:ea typeface="CMU Serif Roman" panose="02000603000000000000" pitchFamily="2" charset="0"/>
                    <a:cs typeface="CMU Serif Roman" panose="02000603000000000000" pitchFamily="2" charset="0"/>
                  </a:rPr>
                  <a:t>Top</a:t>
                </a:r>
                <a:r>
                  <a:rPr lang="en-US" sz="1500" dirty="0">
                    <a:latin typeface="CMU Serif Roman" panose="02000603000000000000" pitchFamily="2" charset="0"/>
                    <a:ea typeface="CMU Serif Roman" panose="02000603000000000000" pitchFamily="2" charset="0"/>
                    <a:cs typeface="CMU Serif Roman" panose="02000603000000000000" pitchFamily="2" charset="0"/>
                  </a:rPr>
                  <a:t>:</a:t>
                </a:r>
                <a:r>
                  <a:rPr lang="en-US" sz="1500" dirty="0">
                    <a:latin typeface="CMU Serif Roman" panose="02000603000000000000" pitchFamily="2" charset="0"/>
                    <a:ea typeface="CMU Serif Roman" panose="02000603000000000000" pitchFamily="2" charset="0"/>
                    <a:cs typeface="CMU Serif Roman" panose="02000603000000000000" pitchFamily="2" charset="0"/>
                  </a:rPr>
                  <a:t> Total AMS for up to 4 categories. Ideally, total AMS would always increase and then plateau.</a:t>
                </a:r>
                <a:endParaRPr lang="en-US" sz="1500" u="sng"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sz="1500" u="sng" dirty="0">
                  <a:latin typeface="CMU Serif Roman" panose="02000603000000000000" pitchFamily="2" charset="0"/>
                  <a:ea typeface="CMU Serif Roman" panose="02000603000000000000" pitchFamily="2" charset="0"/>
                  <a:cs typeface="CMU Serif Roman" panose="02000603000000000000" pitchFamily="2" charset="0"/>
                </a:endParaRPr>
              </a:p>
              <a:p>
                <a:r>
                  <a:rPr lang="en-US" sz="1500" u="sng" dirty="0">
                    <a:latin typeface="CMU Serif Roman" panose="02000603000000000000" pitchFamily="2" charset="0"/>
                    <a:ea typeface="CMU Serif Roman" panose="02000603000000000000" pitchFamily="2" charset="0"/>
                    <a:cs typeface="CMU Serif Roman" panose="02000603000000000000" pitchFamily="2" charset="0"/>
                  </a:rPr>
                  <a:t>Left</a:t>
                </a:r>
                <a:r>
                  <a:rPr lang="en-US" sz="1500" dirty="0">
                    <a:latin typeface="CMU Serif Roman" panose="02000603000000000000" pitchFamily="2" charset="0"/>
                    <a:ea typeface="CMU Serif Roman" panose="02000603000000000000" pitchFamily="2" charset="0"/>
                    <a:cs typeface="CMU Serif Roman" panose="02000603000000000000" pitchFamily="2" charset="0"/>
                  </a:rPr>
                  <a:t>: Event selection BDT predictions for signal MC, event mixed background, and data for m</a:t>
                </a:r>
                <a:r>
                  <a:rPr lang="en-US" sz="1500" baseline="-25000" dirty="0">
                    <a:latin typeface="CMU Serif Roman" panose="02000603000000000000" pitchFamily="2" charset="0"/>
                    <a:ea typeface="CMU Serif Roman" panose="02000603000000000000" pitchFamily="2" charset="0"/>
                    <a:cs typeface="CMU Serif Roman" panose="02000603000000000000" pitchFamily="2" charset="0"/>
                  </a:rPr>
                  <a:t>a</a:t>
                </a:r>
                <a:r>
                  <a:rPr lang="en-US" sz="1500" dirty="0">
                    <a:latin typeface="CMU Serif Roman" panose="02000603000000000000" pitchFamily="2" charset="0"/>
                    <a:ea typeface="CMU Serif Roman" panose="02000603000000000000" pitchFamily="2" charset="0"/>
                    <a:cs typeface="CMU Serif Roman" panose="02000603000000000000" pitchFamily="2" charset="0"/>
                  </a:rPr>
                  <a:t> = 15 GeV in the signal region. Smoothed background is shown. To properly smooth the background distribution, a cut at </a:t>
                </a:r>
                <a14:m>
                  <m:oMath xmlns:m="http://schemas.openxmlformats.org/officeDocument/2006/math">
                    <m:r>
                      <a:rPr lang="en-US" sz="1500" b="0" i="1" smtClean="0">
                        <a:latin typeface="Cambria Math" panose="02040503050406030204" pitchFamily="18" charset="0"/>
                        <a:ea typeface="CMU Serif Roman" panose="02000603000000000000" pitchFamily="2" charset="0"/>
                        <a:cs typeface="CMU Serif Roman" panose="02000603000000000000" pitchFamily="2" charset="0"/>
                      </a:rPr>
                      <m:t>∼</m:t>
                    </m:r>
                  </m:oMath>
                </a14:m>
                <a:r>
                  <a:rPr lang="en-US" sz="1500" dirty="0">
                    <a:latin typeface="CMU Serif Roman" panose="02000603000000000000" pitchFamily="2" charset="0"/>
                    <a:ea typeface="CMU Serif Roman" panose="02000603000000000000" pitchFamily="2" charset="0"/>
                    <a:cs typeface="CMU Serif Roman" panose="02000603000000000000" pitchFamily="2" charset="0"/>
                  </a:rPr>
                  <a:t>0.1 is needed. A category boundary line is shown in light blue near 1.</a:t>
                </a:r>
              </a:p>
            </p:txBody>
          </p:sp>
        </mc:Choice>
        <mc:Fallback>
          <p:sp>
            <p:nvSpPr>
              <p:cNvPr id="12" name="TextBox 11">
                <a:extLst>
                  <a:ext uri="{FF2B5EF4-FFF2-40B4-BE49-F238E27FC236}">
                    <a16:creationId xmlns:a16="http://schemas.microsoft.com/office/drawing/2014/main" id="{6040C153-E313-AFBF-E12F-3E2E11C5ABC0}"/>
                  </a:ext>
                </a:extLst>
              </p:cNvPr>
              <p:cNvSpPr txBox="1">
                <a:spLocks noRot="1" noChangeAspect="1" noMove="1" noResize="1" noEditPoints="1" noAdjustHandles="1" noChangeArrowheads="1" noChangeShapeType="1" noTextEdit="1"/>
              </p:cNvSpPr>
              <p:nvPr/>
            </p:nvSpPr>
            <p:spPr>
              <a:xfrm>
                <a:off x="6621162" y="4825830"/>
                <a:ext cx="5531708" cy="1938992"/>
              </a:xfrm>
              <a:prstGeom prst="rect">
                <a:avLst/>
              </a:prstGeom>
              <a:blipFill>
                <a:blip r:embed="rId5"/>
                <a:stretch>
                  <a:fillRect l="-458" t="-1307" b="-2614"/>
                </a:stretch>
              </a:blipFill>
            </p:spPr>
            <p:txBody>
              <a:bodyPr/>
              <a:lstStyle/>
              <a:p>
                <a:r>
                  <a:rPr lang="en-US">
                    <a:noFill/>
                  </a:rPr>
                  <a:t> </a:t>
                </a:r>
              </a:p>
            </p:txBody>
          </p:sp>
        </mc:Fallback>
      </mc:AlternateContent>
    </p:spTree>
    <p:extLst>
      <p:ext uri="{BB962C8B-B14F-4D97-AF65-F5344CB8AC3E}">
        <p14:creationId xmlns:p14="http://schemas.microsoft.com/office/powerpoint/2010/main" val="27771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erial view of a circular area&#10;&#10;Description automatically generated">
            <a:extLst>
              <a:ext uri="{FF2B5EF4-FFF2-40B4-BE49-F238E27FC236}">
                <a16:creationId xmlns:a16="http://schemas.microsoft.com/office/drawing/2014/main" id="{D456343B-A3FD-545D-5562-E635C86E7816}"/>
              </a:ext>
            </a:extLst>
          </p:cNvPr>
          <p:cNvPicPr>
            <a:picLocks noChangeAspect="1"/>
          </p:cNvPicPr>
          <p:nvPr/>
        </p:nvPicPr>
        <p:blipFill rotWithShape="1">
          <a:blip r:embed="rId3">
            <a:alphaModFix amt="90000"/>
          </a:blip>
          <a:srcRect t="29073"/>
          <a:stretch/>
        </p:blipFill>
        <p:spPr>
          <a:xfrm>
            <a:off x="-331711" y="-308758"/>
            <a:ext cx="12855421" cy="2541315"/>
          </a:xfrm>
          <a:prstGeom prst="rect">
            <a:avLst/>
          </a:prstGeom>
          <a:noFill/>
          <a:effectLst>
            <a:softEdge rad="127000"/>
          </a:effectLst>
        </p:spPr>
      </p:pic>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2803193" y="255751"/>
            <a:ext cx="6585612" cy="1212603"/>
          </a:xfrm>
          <a:effectLst>
            <a:outerShdw blurRad="50800" dist="38100" dir="2700000" algn="tl" rotWithShape="0">
              <a:srgbClr val="0C2340">
                <a:alpha val="40000"/>
              </a:srgbClr>
            </a:outerShdw>
          </a:effectLst>
        </p:spPr>
        <p:txBody>
          <a:bodyPr>
            <a:normAutofit/>
          </a:bodyPr>
          <a:lstStyle/>
          <a:p>
            <a:pPr algn="ctr"/>
            <a:r>
              <a:rPr lang="en-US" sz="3800" b="1" dirty="0">
                <a:ln w="0">
                  <a:solidFill>
                    <a:schemeClr val="accent1">
                      <a:shade val="15000"/>
                      <a:alpha val="20000"/>
                    </a:schemeClr>
                  </a:solidFill>
                </a:ln>
                <a:solidFill>
                  <a:srgbClr val="AE9142"/>
                </a:solidFill>
                <a:effectLst>
                  <a:outerShdw blurRad="50800" dist="38100" dir="2700000" algn="tl" rotWithShape="0">
                    <a:prstClr val="black">
                      <a:alpha val="40000"/>
                    </a:prstClr>
                  </a:outerShdw>
                </a:effectLst>
                <a:latin typeface="CMU Serif Roman" panose="02000603000000000000" pitchFamily="2" charset="0"/>
                <a:ea typeface="CMU Serif Roman" panose="02000603000000000000" pitchFamily="2" charset="0"/>
                <a:cs typeface="CMU Serif Roman" panose="02000603000000000000" pitchFamily="2" charset="0"/>
              </a:rPr>
              <a:t>  </a:t>
            </a:r>
            <a:r>
              <a:rPr lang="en-US" sz="3800" b="1" dirty="0">
                <a:ln w="0">
                  <a:solidFill>
                    <a:schemeClr val="accent1">
                      <a:shade val="15000"/>
                      <a:alpha val="20000"/>
                    </a:schemeClr>
                  </a:solidFill>
                </a:ln>
                <a:solidFill>
                  <a:srgbClr val="D39F10"/>
                </a:solidFill>
                <a:effectLst>
                  <a:outerShdw blurRad="50800" dist="38100" dir="2700000" algn="tl" rotWithShape="0">
                    <a:srgbClr val="0C2240">
                      <a:alpha val="40000"/>
                    </a:srgbClr>
                  </a:outerShdw>
                </a:effectLst>
                <a:latin typeface="CMU Serif Roman" panose="02000603000000000000" pitchFamily="2" charset="0"/>
                <a:ea typeface="CMU Serif Roman" panose="02000603000000000000" pitchFamily="2" charset="0"/>
                <a:cs typeface="CMU Serif Roman" panose="02000603000000000000" pitchFamily="2" charset="0"/>
              </a:rPr>
              <a:t>The Large Hadron Collider</a:t>
            </a:r>
            <a:br>
              <a:rPr lang="en-US" sz="3800" b="1" dirty="0">
                <a:ln w="0">
                  <a:solidFill>
                    <a:schemeClr val="accent1">
                      <a:shade val="15000"/>
                      <a:alpha val="20000"/>
                    </a:schemeClr>
                  </a:solidFill>
                </a:ln>
                <a:solidFill>
                  <a:srgbClr val="D39F10"/>
                </a:solidFill>
                <a:effectLst>
                  <a:outerShdw blurRad="50800" dist="38100" dir="2700000" algn="tl" rotWithShape="0">
                    <a:srgbClr val="0C2240">
                      <a:alpha val="40000"/>
                    </a:srgbClr>
                  </a:outerShdw>
                </a:effectLst>
                <a:latin typeface="CMU Serif Roman" panose="02000603000000000000" pitchFamily="2" charset="0"/>
                <a:ea typeface="CMU Serif Roman" panose="02000603000000000000" pitchFamily="2" charset="0"/>
                <a:cs typeface="CMU Serif Roman" panose="02000603000000000000" pitchFamily="2" charset="0"/>
              </a:rPr>
            </a:br>
            <a:r>
              <a:rPr lang="en-US" sz="3800" b="1" dirty="0">
                <a:ln w="0">
                  <a:solidFill>
                    <a:schemeClr val="accent1">
                      <a:shade val="15000"/>
                      <a:alpha val="20000"/>
                    </a:schemeClr>
                  </a:solidFill>
                </a:ln>
                <a:solidFill>
                  <a:srgbClr val="D39F10"/>
                </a:solidFill>
                <a:effectLst>
                  <a:outerShdw blurRad="50800" dist="38100" dir="2700000" algn="tl" rotWithShape="0">
                    <a:srgbClr val="0C2240">
                      <a:alpha val="40000"/>
                    </a:srgbClr>
                  </a:outerShdw>
                </a:effectLst>
                <a:latin typeface="CMU Serif Roman" panose="02000603000000000000" pitchFamily="2" charset="0"/>
                <a:ea typeface="CMU Serif Roman" panose="02000603000000000000" pitchFamily="2" charset="0"/>
                <a:cs typeface="CMU Serif Roman" panose="02000603000000000000" pitchFamily="2" charset="0"/>
              </a:rPr>
              <a:t>(LHC)</a:t>
            </a:r>
          </a:p>
        </p:txBody>
      </p:sp>
      <p:sp>
        <p:nvSpPr>
          <p:cNvPr id="10" name="Rectangle 9">
            <a:extLst>
              <a:ext uri="{FF2B5EF4-FFF2-40B4-BE49-F238E27FC236}">
                <a16:creationId xmlns:a16="http://schemas.microsoft.com/office/drawing/2014/main" id="{99C00948-4456-73B7-3DFE-5A6818F92BE2}"/>
              </a:ext>
            </a:extLst>
          </p:cNvPr>
          <p:cNvSpPr/>
          <p:nvPr/>
        </p:nvSpPr>
        <p:spPr>
          <a:xfrm>
            <a:off x="-101601" y="1258784"/>
            <a:ext cx="12453257" cy="1100450"/>
          </a:xfrm>
          <a:prstGeom prst="rect">
            <a:avLst/>
          </a:prstGeom>
          <a:gradFill flip="none" rotWithShape="1">
            <a:gsLst>
              <a:gs pos="54000">
                <a:srgbClr val="FBF9F6"/>
              </a:gs>
              <a:gs pos="0">
                <a:schemeClr val="bg1">
                  <a:alpha val="0"/>
                </a:schemeClr>
              </a:gs>
              <a:gs pos="100000">
                <a:schemeClr val="bg1"/>
              </a:gs>
              <a:gs pos="30000">
                <a:srgbClr val="FBF9F6">
                  <a:alpha val="65016"/>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199" y="2061030"/>
            <a:ext cx="7284413" cy="4304144"/>
          </a:xfrm>
        </p:spPr>
        <p:txBody>
          <a:bodyPr>
            <a:normAutofit/>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LHC is the world’s largest particle accelerator, located on the border of France and Switzerland.</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It is 27 km in circumference and operates at a center-of-mass energy of 13.6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TeV</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t>
            </a:r>
          </a:p>
          <a:p>
            <a:pPr>
              <a:buSzPct val="80000"/>
              <a:tabLst>
                <a:tab pos="1057275" algn="l"/>
              </a:tabLst>
            </a:pP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Superconducting dipole and quadrupole magnets bend and squeeze the proton beams, respectively. </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LHC can achieve a nominal instantaneous luminosity of 10</a:t>
            </a:r>
            <a:r>
              <a:rPr lang="en-US" sz="2400" baseline="30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33</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cm</a:t>
            </a:r>
            <a:r>
              <a:rPr lang="en-US" sz="2400" baseline="30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-2</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s</a:t>
            </a:r>
            <a:r>
              <a:rPr lang="en-US" sz="2400" baseline="30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-1</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Four detectors along beamline:</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General purpose: CMS and ATLAS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Specialized: ALICE and </a:t>
            </a:r>
            <a:r>
              <a:rPr lang="en-US" sz="2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LHCb</a:t>
            </a:r>
            <a:endPar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p:pic>
        <p:nvPicPr>
          <p:cNvPr id="12" name="Picture 11" descr="A close-up of a round metal object&#10;&#10;Description automatically generated">
            <a:extLst>
              <a:ext uri="{FF2B5EF4-FFF2-40B4-BE49-F238E27FC236}">
                <a16:creationId xmlns:a16="http://schemas.microsoft.com/office/drawing/2014/main" id="{662B6F0A-5401-B63A-6E18-8CF5F617C8D0}"/>
              </a:ext>
            </a:extLst>
          </p:cNvPr>
          <p:cNvPicPr>
            <a:picLocks noChangeAspect="1"/>
          </p:cNvPicPr>
          <p:nvPr/>
        </p:nvPicPr>
        <p:blipFill>
          <a:blip r:embed="rId4"/>
          <a:stretch>
            <a:fillRect/>
          </a:stretch>
        </p:blipFill>
        <p:spPr>
          <a:xfrm>
            <a:off x="8639052" y="1992924"/>
            <a:ext cx="3154136" cy="2105947"/>
          </a:xfrm>
          <a:prstGeom prst="rect">
            <a:avLst/>
          </a:prstGeom>
          <a:effectLst>
            <a:softEdge rad="25400"/>
          </a:effectLst>
        </p:spPr>
      </p:pic>
      <p:pic>
        <p:nvPicPr>
          <p:cNvPr id="14" name="Picture 13" descr="A close-up of a machine&#10;&#10;Description automatically generated">
            <a:extLst>
              <a:ext uri="{FF2B5EF4-FFF2-40B4-BE49-F238E27FC236}">
                <a16:creationId xmlns:a16="http://schemas.microsoft.com/office/drawing/2014/main" id="{5AE0F313-EAEE-9BD1-1368-99FB4C2A8F44}"/>
              </a:ext>
            </a:extLst>
          </p:cNvPr>
          <p:cNvPicPr>
            <a:picLocks noChangeAspect="1"/>
          </p:cNvPicPr>
          <p:nvPr/>
        </p:nvPicPr>
        <p:blipFill>
          <a:blip r:embed="rId5"/>
          <a:stretch>
            <a:fillRect/>
          </a:stretch>
        </p:blipFill>
        <p:spPr>
          <a:xfrm>
            <a:off x="8639052" y="4625536"/>
            <a:ext cx="3154136" cy="2070897"/>
          </a:xfrm>
          <a:prstGeom prst="rect">
            <a:avLst/>
          </a:prstGeom>
          <a:effectLst>
            <a:softEdge rad="25400"/>
          </a:effectLst>
        </p:spPr>
      </p:pic>
      <p:sp>
        <p:nvSpPr>
          <p:cNvPr id="15" name="TextBox 14">
            <a:extLst>
              <a:ext uri="{FF2B5EF4-FFF2-40B4-BE49-F238E27FC236}">
                <a16:creationId xmlns:a16="http://schemas.microsoft.com/office/drawing/2014/main" id="{E6E7EC42-75BC-CA7F-E0C9-E3B30CDA738E}"/>
              </a:ext>
            </a:extLst>
          </p:cNvPr>
          <p:cNvSpPr txBox="1"/>
          <p:nvPr/>
        </p:nvSpPr>
        <p:spPr>
          <a:xfrm>
            <a:off x="8713396" y="4131371"/>
            <a:ext cx="3005448" cy="461665"/>
          </a:xfrm>
          <a:prstGeom prst="rect">
            <a:avLst/>
          </a:prstGeom>
          <a:noFill/>
        </p:spPr>
        <p:txBody>
          <a:bodyPr wrap="square" rtlCol="0" anchor="ctr">
            <a:spAutoFit/>
          </a:bodyPr>
          <a:lstStyle/>
          <a:p>
            <a:pPr algn="ctr"/>
            <a:r>
              <a:rPr lang="en-US" sz="1200" u="sng" dirty="0">
                <a:latin typeface="CMU Serif Roman" panose="02000603000000000000" pitchFamily="2" charset="0"/>
                <a:ea typeface="CMU Serif Roman" panose="02000603000000000000" pitchFamily="2" charset="0"/>
                <a:cs typeface="CMU Serif Roman" panose="02000603000000000000" pitchFamily="2" charset="0"/>
              </a:rPr>
              <a:t>Above</a:t>
            </a:r>
            <a:r>
              <a:rPr lang="en-US" sz="1200" dirty="0">
                <a:latin typeface="CMU Serif Roman" panose="02000603000000000000" pitchFamily="2" charset="0"/>
                <a:ea typeface="CMU Serif Roman" panose="02000603000000000000" pitchFamily="2" charset="0"/>
                <a:cs typeface="CMU Serif Roman" panose="02000603000000000000" pitchFamily="2" charset="0"/>
              </a:rPr>
              <a:t>: Slice of LHC dipole magnets.</a:t>
            </a:r>
          </a:p>
          <a:p>
            <a:r>
              <a:rPr lang="en-US" sz="1200" u="sng" dirty="0">
                <a:latin typeface="CMU Serif Roman" panose="02000603000000000000" pitchFamily="2" charset="0"/>
                <a:ea typeface="CMU Serif Roman" panose="02000603000000000000" pitchFamily="2" charset="0"/>
                <a:cs typeface="CMU Serif Roman" panose="02000603000000000000" pitchFamily="2" charset="0"/>
              </a:rPr>
              <a:t>Below</a:t>
            </a:r>
            <a:r>
              <a:rPr lang="en-US" sz="1200" dirty="0">
                <a:latin typeface="CMU Serif Roman" panose="02000603000000000000" pitchFamily="2" charset="0"/>
                <a:ea typeface="CMU Serif Roman" panose="02000603000000000000" pitchFamily="2" charset="0"/>
                <a:cs typeface="CMU Serif Roman" panose="02000603000000000000" pitchFamily="2" charset="0"/>
              </a:rPr>
              <a:t>: Slice of LHC quadrupole magnets</a:t>
            </a:r>
          </a:p>
        </p:txBody>
      </p:sp>
    </p:spTree>
    <p:extLst>
      <p:ext uri="{BB962C8B-B14F-4D97-AF65-F5344CB8AC3E}">
        <p14:creationId xmlns:p14="http://schemas.microsoft.com/office/powerpoint/2010/main" val="4356821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circular structure with many different colored objects&#10;&#10;Description automatically generated with medium confidence">
            <a:extLst>
              <a:ext uri="{FF2B5EF4-FFF2-40B4-BE49-F238E27FC236}">
                <a16:creationId xmlns:a16="http://schemas.microsoft.com/office/drawing/2014/main" id="{1F401CA1-10D1-26B6-CCE6-4112D0641369}"/>
              </a:ext>
            </a:extLst>
          </p:cNvPr>
          <p:cNvPicPr>
            <a:picLocks noGrp="1" noChangeAspect="1"/>
          </p:cNvPicPr>
          <p:nvPr>
            <p:ph idx="1"/>
          </p:nvPr>
        </p:nvPicPr>
        <p:blipFill rotWithShape="1">
          <a:blip r:embed="rId3"/>
          <a:srcRect l="6331" r="9180"/>
          <a:stretch/>
        </p:blipFill>
        <p:spPr>
          <a:xfrm>
            <a:off x="7398327" y="-20782"/>
            <a:ext cx="5829462" cy="6899564"/>
          </a:xfrm>
        </p:spPr>
      </p:pic>
      <p:sp>
        <p:nvSpPr>
          <p:cNvPr id="9" name="Rectangle 8">
            <a:extLst>
              <a:ext uri="{FF2B5EF4-FFF2-40B4-BE49-F238E27FC236}">
                <a16:creationId xmlns:a16="http://schemas.microsoft.com/office/drawing/2014/main" id="{05EAAD97-E763-7219-CE07-C9B4CCAC1327}"/>
              </a:ext>
            </a:extLst>
          </p:cNvPr>
          <p:cNvSpPr/>
          <p:nvPr/>
        </p:nvSpPr>
        <p:spPr>
          <a:xfrm>
            <a:off x="4367797" y="-36518"/>
            <a:ext cx="12203876" cy="6915297"/>
          </a:xfrm>
          <a:prstGeom prst="rect">
            <a:avLst/>
          </a:prstGeom>
          <a:gradFill flip="none" rotWithShape="1">
            <a:gsLst>
              <a:gs pos="0">
                <a:schemeClr val="bg1">
                  <a:alpha val="0"/>
                </a:schemeClr>
              </a:gs>
              <a:gs pos="100000">
                <a:schemeClr val="bg1"/>
              </a:gs>
              <a:gs pos="44000">
                <a:srgbClr val="FBF9F6"/>
              </a:gs>
              <a:gs pos="37000">
                <a:schemeClr val="bg1">
                  <a:lumMod val="85000"/>
                  <a:alpha val="75626"/>
                </a:schemeClr>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
            <a:extLst>
              <a:ext uri="{FF2B5EF4-FFF2-40B4-BE49-F238E27FC236}">
                <a16:creationId xmlns:a16="http://schemas.microsoft.com/office/drawing/2014/main" id="{CAF137EC-0E03-ECFC-8C9C-9EF06BBD4DCF}"/>
              </a:ext>
            </a:extLst>
          </p:cNvPr>
          <p:cNvSpPr txBox="1">
            <a:spLocks/>
          </p:cNvSpPr>
          <p:nvPr/>
        </p:nvSpPr>
        <p:spPr>
          <a:xfrm>
            <a:off x="683820" y="125095"/>
            <a:ext cx="7581101" cy="6750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Compact Muon Solenoid (CMS)</a:t>
            </a:r>
          </a:p>
        </p:txBody>
      </p:sp>
      <p:cxnSp>
        <p:nvCxnSpPr>
          <p:cNvPr id="17" name="Straight Connector 16">
            <a:extLst>
              <a:ext uri="{FF2B5EF4-FFF2-40B4-BE49-F238E27FC236}">
                <a16:creationId xmlns:a16="http://schemas.microsoft.com/office/drawing/2014/main" id="{E633A142-EAE9-093A-AF4B-10AEC1EFA306}"/>
              </a:ext>
            </a:extLst>
          </p:cNvPr>
          <p:cNvCxnSpPr>
            <a:cxnSpLocks/>
          </p:cNvCxnSpPr>
          <p:nvPr/>
        </p:nvCxnSpPr>
        <p:spPr>
          <a:xfrm>
            <a:off x="696000" y="717684"/>
            <a:ext cx="7343595"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
        <p:nvSpPr>
          <p:cNvPr id="38" name="Content Placeholder 2">
            <a:extLst>
              <a:ext uri="{FF2B5EF4-FFF2-40B4-BE49-F238E27FC236}">
                <a16:creationId xmlns:a16="http://schemas.microsoft.com/office/drawing/2014/main" id="{D2B68320-0187-D23F-8C71-FF9F4132E440}"/>
              </a:ext>
            </a:extLst>
          </p:cNvPr>
          <p:cNvSpPr txBox="1">
            <a:spLocks/>
          </p:cNvSpPr>
          <p:nvPr/>
        </p:nvSpPr>
        <p:spPr>
          <a:xfrm>
            <a:off x="838200" y="945977"/>
            <a:ext cx="5591743" cy="54191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Silicon tracker</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Solid-state pixel and strip detectors</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Detects charged particle tracks</a:t>
            </a:r>
          </a:p>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Electromagnetic calorimeter (ECAL)</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Homogenous detector</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Consists of 75,000 PbWO</a:t>
            </a:r>
            <a:r>
              <a:rPr lang="en-US" sz="1600"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4</a:t>
            </a: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crystals</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Detects electromagnetically interacting particle showers</a:t>
            </a:r>
          </a:p>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Hadronic calorimeter (HCAL)</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Sampling calorimeter</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Layers of plastic scintillator and brass absorbers</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Detects neutral and charged hadrons</a:t>
            </a:r>
          </a:p>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Solenoid Magnet</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Bends charged particles to measure momentum</a:t>
            </a:r>
          </a:p>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Muon chambers</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Detects muons</a:t>
            </a:r>
          </a:p>
        </p:txBody>
      </p:sp>
      <p:cxnSp>
        <p:nvCxnSpPr>
          <p:cNvPr id="40" name="Straight Connector 39">
            <a:extLst>
              <a:ext uri="{FF2B5EF4-FFF2-40B4-BE49-F238E27FC236}">
                <a16:creationId xmlns:a16="http://schemas.microsoft.com/office/drawing/2014/main" id="{5ED6C1D7-03AA-1CE9-5AFD-C0269FC2B88D}"/>
              </a:ext>
            </a:extLst>
          </p:cNvPr>
          <p:cNvCxnSpPr/>
          <p:nvPr/>
        </p:nvCxnSpPr>
        <p:spPr>
          <a:xfrm>
            <a:off x="3373395" y="1124465"/>
            <a:ext cx="3669956" cy="0"/>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BFA5779-D910-E417-B4BA-AEA1BBC05EE9}"/>
              </a:ext>
            </a:extLst>
          </p:cNvPr>
          <p:cNvCxnSpPr>
            <a:cxnSpLocks/>
          </p:cNvCxnSpPr>
          <p:nvPr/>
        </p:nvCxnSpPr>
        <p:spPr>
          <a:xfrm>
            <a:off x="7043351" y="1124465"/>
            <a:ext cx="3426384" cy="2075935"/>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8F846DA-74A8-2BBA-42E9-D31F5805ADC2}"/>
              </a:ext>
            </a:extLst>
          </p:cNvPr>
          <p:cNvCxnSpPr>
            <a:cxnSpLocks/>
          </p:cNvCxnSpPr>
          <p:nvPr/>
        </p:nvCxnSpPr>
        <p:spPr>
          <a:xfrm>
            <a:off x="6429943" y="2180967"/>
            <a:ext cx="613408" cy="0"/>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472DB8-BD81-B5C9-B30F-10CFCDED5E27}"/>
              </a:ext>
            </a:extLst>
          </p:cNvPr>
          <p:cNvCxnSpPr>
            <a:cxnSpLocks/>
          </p:cNvCxnSpPr>
          <p:nvPr/>
        </p:nvCxnSpPr>
        <p:spPr>
          <a:xfrm>
            <a:off x="7043350" y="2180964"/>
            <a:ext cx="3269708" cy="1248036"/>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A9B3F7AF-FA5D-853A-1830-3D402E38C2FE}"/>
              </a:ext>
            </a:extLst>
          </p:cNvPr>
          <p:cNvCxnSpPr>
            <a:cxnSpLocks/>
          </p:cNvCxnSpPr>
          <p:nvPr/>
        </p:nvCxnSpPr>
        <p:spPr>
          <a:xfrm>
            <a:off x="5486400" y="3655575"/>
            <a:ext cx="4423719" cy="0"/>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7873B560-14F2-9DFF-0B68-12D6366F9AE2}"/>
              </a:ext>
            </a:extLst>
          </p:cNvPr>
          <p:cNvCxnSpPr>
            <a:cxnSpLocks/>
          </p:cNvCxnSpPr>
          <p:nvPr/>
        </p:nvCxnSpPr>
        <p:spPr>
          <a:xfrm>
            <a:off x="3661808" y="5006581"/>
            <a:ext cx="3381542" cy="0"/>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1A11B25B-9FBC-EF08-773D-67BB7CC33DE5}"/>
              </a:ext>
            </a:extLst>
          </p:cNvPr>
          <p:cNvCxnSpPr>
            <a:cxnSpLocks/>
          </p:cNvCxnSpPr>
          <p:nvPr/>
        </p:nvCxnSpPr>
        <p:spPr>
          <a:xfrm flipV="1">
            <a:off x="7043350" y="4256898"/>
            <a:ext cx="2823608" cy="742322"/>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7EFD17B-1F28-5F62-B7B3-21CC86722116}"/>
              </a:ext>
            </a:extLst>
          </p:cNvPr>
          <p:cNvCxnSpPr>
            <a:cxnSpLocks/>
          </p:cNvCxnSpPr>
          <p:nvPr/>
        </p:nvCxnSpPr>
        <p:spPr>
          <a:xfrm>
            <a:off x="3546789" y="5752105"/>
            <a:ext cx="3496561" cy="0"/>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FEE983C1-6E7B-C442-C0D9-A3A6B3F90D86}"/>
              </a:ext>
            </a:extLst>
          </p:cNvPr>
          <p:cNvCxnSpPr>
            <a:cxnSpLocks/>
          </p:cNvCxnSpPr>
          <p:nvPr/>
        </p:nvCxnSpPr>
        <p:spPr>
          <a:xfrm flipV="1">
            <a:off x="7043350" y="5022318"/>
            <a:ext cx="2458996" cy="733947"/>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6254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Object Reconstruction</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1413775"/>
            <a:ext cx="3568700" cy="4726541"/>
          </a:xfrm>
        </p:spPr>
        <p:txBody>
          <a:bodyPr>
            <a:normAutofit/>
          </a:bodyPr>
          <a:lstStyle/>
          <a:p>
            <a:pPr>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Takes raw hits in the detector and creates PF elements</a:t>
            </a:r>
          </a:p>
          <a:p>
            <a:pPr>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Links PF elements between sub-detectors to create particle candidates</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Reconstruct muons</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Electrons and isolated photons</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Charged/neutral hadrons and non-isolated photons</a:t>
            </a:r>
          </a:p>
          <a:p>
            <a:pPr>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Combines particle candidates to build a picture of a collision event</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6" name="Picture 5" descr="A diagram of a building&#10;&#10;Description automatically generated">
            <a:extLst>
              <a:ext uri="{FF2B5EF4-FFF2-40B4-BE49-F238E27FC236}">
                <a16:creationId xmlns:a16="http://schemas.microsoft.com/office/drawing/2014/main" id="{540877E8-1EEA-BDC1-0F88-170C526B2EA4}"/>
              </a:ext>
            </a:extLst>
          </p:cNvPr>
          <p:cNvPicPr>
            <a:picLocks noChangeAspect="1"/>
          </p:cNvPicPr>
          <p:nvPr/>
        </p:nvPicPr>
        <p:blipFill>
          <a:blip r:embed="rId3"/>
          <a:stretch>
            <a:fillRect/>
          </a:stretch>
        </p:blipFill>
        <p:spPr>
          <a:xfrm>
            <a:off x="4266294" y="1115917"/>
            <a:ext cx="7878371" cy="5422630"/>
          </a:xfrm>
          <a:prstGeom prst="rect">
            <a:avLst/>
          </a:prstGeom>
        </p:spPr>
      </p:pic>
      <p:sp>
        <p:nvSpPr>
          <p:cNvPr id="8" name="TextBox 7">
            <a:extLst>
              <a:ext uri="{FF2B5EF4-FFF2-40B4-BE49-F238E27FC236}">
                <a16:creationId xmlns:a16="http://schemas.microsoft.com/office/drawing/2014/main" id="{6B3000DD-FF17-AA97-B969-AAAC76877E59}"/>
              </a:ext>
            </a:extLst>
          </p:cNvPr>
          <p:cNvSpPr txBox="1"/>
          <p:nvPr/>
        </p:nvSpPr>
        <p:spPr>
          <a:xfrm>
            <a:off x="696000" y="982888"/>
            <a:ext cx="4102100" cy="430887"/>
          </a:xfrm>
          <a:prstGeom prst="rect">
            <a:avLst/>
          </a:prstGeom>
          <a:noFill/>
        </p:spPr>
        <p:txBody>
          <a:bodyPr wrap="square">
            <a:spAutoFit/>
          </a:bodyPr>
          <a:lstStyle/>
          <a:p>
            <a:pPr marL="0" indent="0">
              <a:buSzPct val="80000"/>
              <a:buNone/>
              <a:tabLst>
                <a:tab pos="1057275" algn="l"/>
              </a:tabLst>
            </a:pPr>
            <a:r>
              <a:rPr lang="en-US" sz="22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Particle Flow (PF) Algorithm</a:t>
            </a:r>
          </a:p>
        </p:txBody>
      </p:sp>
    </p:spTree>
    <p:extLst>
      <p:ext uri="{BB962C8B-B14F-4D97-AF65-F5344CB8AC3E}">
        <p14:creationId xmlns:p14="http://schemas.microsoft.com/office/powerpoint/2010/main" val="13149699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Technical Work</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a:bodyPr>
          <a:lstStyle/>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7190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spTree>
    <p:extLst>
      <p:ext uri="{BB962C8B-B14F-4D97-AF65-F5344CB8AC3E}">
        <p14:creationId xmlns:p14="http://schemas.microsoft.com/office/powerpoint/2010/main" val="33840646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12278</TotalTime>
  <Words>3752</Words>
  <Application>Microsoft Macintosh PowerPoint</Application>
  <PresentationFormat>Widescreen</PresentationFormat>
  <Paragraphs>518</Paragraphs>
  <Slides>40</Slides>
  <Notes>40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vt:lpstr>
      <vt:lpstr>Arial</vt:lpstr>
      <vt:lpstr>Calibri</vt:lpstr>
      <vt:lpstr>Calibri Light</vt:lpstr>
      <vt:lpstr>Cambria Math</vt:lpstr>
      <vt:lpstr>CMU SERIF ROMAN</vt:lpstr>
      <vt:lpstr>CMU SERIF ROMAN</vt:lpstr>
      <vt:lpstr>Office Theme</vt:lpstr>
      <vt:lpstr>Search for an exotic Higgs boson decay to two pseudoscalar bosons with a four photon final state  Oral Candidacy Proposal  December 13, 2023</vt:lpstr>
      <vt:lpstr>PowerPoint Presentation</vt:lpstr>
      <vt:lpstr>  The Standard Model and Beyond</vt:lpstr>
      <vt:lpstr>PowerPoint Presentation</vt:lpstr>
      <vt:lpstr>  The Large Hadron Collider (LHC)</vt:lpstr>
      <vt:lpstr>PowerPoint Presentation</vt:lpstr>
      <vt:lpstr>  Object Reconstruction</vt:lpstr>
      <vt:lpstr>  Technical Work</vt:lpstr>
      <vt:lpstr>PowerPoint Presentation</vt:lpstr>
      <vt:lpstr>  Introduction to Analysis</vt:lpstr>
      <vt:lpstr>  Analysis Overview</vt:lpstr>
      <vt:lpstr>PowerPoint Presentation</vt:lpstr>
      <vt:lpstr>  Sample Generation</vt:lpstr>
      <vt:lpstr>PowerPoint Presentation</vt:lpstr>
      <vt:lpstr>  Choosing Candidate Photons</vt:lpstr>
      <vt:lpstr>  Pre-selections</vt:lpstr>
      <vt:lpstr>  Photon Selections</vt:lpstr>
      <vt:lpstr>  Results of Selections</vt:lpstr>
      <vt:lpstr>  Results of Selections (cont.)</vt:lpstr>
      <vt:lpstr>  Event Selection BDT</vt:lpstr>
      <vt:lpstr>  Applying the Event Selection BDT</vt:lpstr>
      <vt:lpstr>  BDT Score Categorization</vt:lpstr>
      <vt:lpstr>PowerPoint Presentation</vt:lpstr>
      <vt:lpstr>  Signal Modelling</vt:lpstr>
      <vt:lpstr>PowerPoint Presentation</vt:lpstr>
      <vt:lpstr>  Advancements on Previous Studies</vt:lpstr>
      <vt:lpstr>PowerPoint Presentation</vt:lpstr>
      <vt:lpstr>  Summary</vt:lpstr>
      <vt:lpstr>Thank You!</vt:lpstr>
      <vt:lpstr>Backup</vt:lpstr>
      <vt:lpstr>  Backup Slide #1</vt:lpstr>
      <vt:lpstr>  Backup Slide #2</vt:lpstr>
      <vt:lpstr>Extended Higgs Sectors</vt:lpstr>
      <vt:lpstr>  Event Mixing</vt:lpstr>
      <vt:lpstr>  Event Selection BDT Inputs</vt:lpstr>
      <vt:lpstr>  Important BDT Input Variables</vt:lpstr>
      <vt:lpstr>  Training the Event Selection BDT</vt:lpstr>
      <vt:lpstr>  Checking the Event Selection BDT</vt:lpstr>
      <vt:lpstr>  BDT Score Categorization Details</vt:lpstr>
      <vt:lpstr>  BDT Score Category Optimization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Sergi Castells</dc:creator>
  <cp:lastModifiedBy>Sergi Castells</cp:lastModifiedBy>
  <cp:revision>192</cp:revision>
  <dcterms:created xsi:type="dcterms:W3CDTF">2023-11-28T22:34:10Z</dcterms:created>
  <dcterms:modified xsi:type="dcterms:W3CDTF">2023-12-07T11:12:30Z</dcterms:modified>
</cp:coreProperties>
</file>

<file path=docProps/thumbnail.jpeg>
</file>